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1.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2.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3.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4.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5.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6.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7.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8.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5" r:id="rId1"/>
    <p:sldMasterId id="2147483751" r:id="rId2"/>
    <p:sldMasterId id="2147483778" r:id="rId3"/>
    <p:sldMasterId id="2147483786" r:id="rId4"/>
    <p:sldMasterId id="2147483902" r:id="rId5"/>
    <p:sldMasterId id="2147483970" r:id="rId6"/>
    <p:sldMasterId id="2147483982" r:id="rId7"/>
    <p:sldMasterId id="2147483994" r:id="rId8"/>
    <p:sldMasterId id="2147484006" r:id="rId9"/>
    <p:sldMasterId id="2147484009" r:id="rId10"/>
    <p:sldMasterId id="2147484012" r:id="rId11"/>
    <p:sldMasterId id="2147484024" r:id="rId12"/>
    <p:sldMasterId id="2147484036" r:id="rId13"/>
    <p:sldMasterId id="2147484048" r:id="rId14"/>
    <p:sldMasterId id="2147484072" r:id="rId15"/>
    <p:sldMasterId id="2147484084" r:id="rId16"/>
    <p:sldMasterId id="2147484108" r:id="rId17"/>
    <p:sldMasterId id="2147484120" r:id="rId18"/>
    <p:sldMasterId id="2147484156" r:id="rId19"/>
  </p:sldMasterIdLst>
  <p:notesMasterIdLst>
    <p:notesMasterId r:id="rId98"/>
  </p:notesMasterIdLst>
  <p:handoutMasterIdLst>
    <p:handoutMasterId r:id="rId99"/>
  </p:handoutMasterIdLst>
  <p:sldIdLst>
    <p:sldId id="256" r:id="rId20"/>
    <p:sldId id="434" r:id="rId21"/>
    <p:sldId id="439" r:id="rId22"/>
    <p:sldId id="441" r:id="rId23"/>
    <p:sldId id="442" r:id="rId24"/>
    <p:sldId id="443" r:id="rId25"/>
    <p:sldId id="487" r:id="rId26"/>
    <p:sldId id="436" r:id="rId27"/>
    <p:sldId id="437" r:id="rId28"/>
    <p:sldId id="435" r:id="rId29"/>
    <p:sldId id="564" r:id="rId30"/>
    <p:sldId id="563" r:id="rId31"/>
    <p:sldId id="565" r:id="rId32"/>
    <p:sldId id="440" r:id="rId33"/>
    <p:sldId id="445" r:id="rId34"/>
    <p:sldId id="458" r:id="rId35"/>
    <p:sldId id="459" r:id="rId36"/>
    <p:sldId id="438" r:id="rId37"/>
    <p:sldId id="447" r:id="rId38"/>
    <p:sldId id="500" r:id="rId39"/>
    <p:sldId id="489" r:id="rId40"/>
    <p:sldId id="455" r:id="rId41"/>
    <p:sldId id="456" r:id="rId42"/>
    <p:sldId id="547" r:id="rId43"/>
    <p:sldId id="451" r:id="rId44"/>
    <p:sldId id="452" r:id="rId45"/>
    <p:sldId id="453" r:id="rId46"/>
    <p:sldId id="454" r:id="rId47"/>
    <p:sldId id="528" r:id="rId48"/>
    <p:sldId id="562" r:id="rId49"/>
    <p:sldId id="556" r:id="rId50"/>
    <p:sldId id="555" r:id="rId51"/>
    <p:sldId id="561" r:id="rId52"/>
    <p:sldId id="557" r:id="rId53"/>
    <p:sldId id="558" r:id="rId54"/>
    <p:sldId id="559" r:id="rId55"/>
    <p:sldId id="560" r:id="rId56"/>
    <p:sldId id="551" r:id="rId57"/>
    <p:sldId id="552" r:id="rId58"/>
    <p:sldId id="553" r:id="rId59"/>
    <p:sldId id="554" r:id="rId60"/>
    <p:sldId id="473" r:id="rId61"/>
    <p:sldId id="522" r:id="rId62"/>
    <p:sldId id="523" r:id="rId63"/>
    <p:sldId id="524" r:id="rId64"/>
    <p:sldId id="525" r:id="rId65"/>
    <p:sldId id="475" r:id="rId66"/>
    <p:sldId id="537" r:id="rId67"/>
    <p:sldId id="476" r:id="rId68"/>
    <p:sldId id="477" r:id="rId69"/>
    <p:sldId id="480" r:id="rId70"/>
    <p:sldId id="481" r:id="rId71"/>
    <p:sldId id="485" r:id="rId72"/>
    <p:sldId id="486" r:id="rId73"/>
    <p:sldId id="521" r:id="rId74"/>
    <p:sldId id="519" r:id="rId75"/>
    <p:sldId id="520" r:id="rId76"/>
    <p:sldId id="539" r:id="rId77"/>
    <p:sldId id="540" r:id="rId78"/>
    <p:sldId id="541" r:id="rId79"/>
    <p:sldId id="542" r:id="rId80"/>
    <p:sldId id="543" r:id="rId81"/>
    <p:sldId id="544" r:id="rId82"/>
    <p:sldId id="545" r:id="rId83"/>
    <p:sldId id="546" r:id="rId84"/>
    <p:sldId id="501" r:id="rId85"/>
    <p:sldId id="502" r:id="rId86"/>
    <p:sldId id="503" r:id="rId87"/>
    <p:sldId id="504" r:id="rId88"/>
    <p:sldId id="505" r:id="rId89"/>
    <p:sldId id="506" r:id="rId90"/>
    <p:sldId id="507" r:id="rId91"/>
    <p:sldId id="508" r:id="rId92"/>
    <p:sldId id="532" r:id="rId93"/>
    <p:sldId id="535" r:id="rId94"/>
    <p:sldId id="533" r:id="rId95"/>
    <p:sldId id="534" r:id="rId96"/>
    <p:sldId id="536" r:id="rId9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k Rembert" initials="M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7" autoAdjust="0"/>
    <p:restoredTop sz="91942" autoAdjust="0"/>
  </p:normalViewPr>
  <p:slideViewPr>
    <p:cSldViewPr snapToGrid="0" snapToObjects="1">
      <p:cViewPr varScale="1">
        <p:scale>
          <a:sx n="106" d="100"/>
          <a:sy n="106" d="100"/>
        </p:scale>
        <p:origin x="1764" y="78"/>
      </p:cViewPr>
      <p:guideLst>
        <p:guide orient="horz" pos="2160"/>
        <p:guide pos="288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111" d="100"/>
          <a:sy n="111" d="100"/>
        </p:scale>
        <p:origin x="-394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103" Type="http://schemas.openxmlformats.org/officeDocument/2006/relationships/theme" Target="theme/theme1.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notesMaster" Target="notesMasters/notesMaster1.xml"/><Relationship Id="rId3" Type="http://schemas.openxmlformats.org/officeDocument/2006/relationships/slideMaster" Target="slideMasters/slideMaster3.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rodri\Google%20Drive\Mark%20Partridge\Chile\Cuadro_1.xls"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Sheet3!$A$3</c:f>
              <c:strCache>
                <c:ptCount val="1"/>
                <c:pt idx="0">
                  <c:v>Metropolitan</c:v>
                </c:pt>
              </c:strCache>
            </c:strRef>
          </c:tx>
          <c:spPr>
            <a:ln w="63500" cap="rnd">
              <a:solidFill>
                <a:schemeClr val="accent1"/>
              </a:solidFill>
              <a:round/>
            </a:ln>
            <a:effectLst/>
          </c:spPr>
          <c:marker>
            <c:symbol val="none"/>
          </c:marker>
          <c:cat>
            <c:numRef>
              <c:f>Sheet3!$B$2:$AV$2</c:f>
              <c:numCache>
                <c:formatCode>General</c:formatCode>
                <c:ptCount val="47"/>
                <c:pt idx="0">
                  <c:v>1969</c:v>
                </c:pt>
                <c:pt idx="1">
                  <c:v>1970</c:v>
                </c:pt>
                <c:pt idx="2">
                  <c:v>1971</c:v>
                </c:pt>
                <c:pt idx="3">
                  <c:v>1972</c:v>
                </c:pt>
                <c:pt idx="4">
                  <c:v>1973</c:v>
                </c:pt>
                <c:pt idx="5">
                  <c:v>1974</c:v>
                </c:pt>
                <c:pt idx="6">
                  <c:v>1975</c:v>
                </c:pt>
                <c:pt idx="7">
                  <c:v>1976</c:v>
                </c:pt>
                <c:pt idx="8">
                  <c:v>1977</c:v>
                </c:pt>
                <c:pt idx="9">
                  <c:v>1978</c:v>
                </c:pt>
                <c:pt idx="10">
                  <c:v>1979</c:v>
                </c:pt>
                <c:pt idx="11">
                  <c:v>1980</c:v>
                </c:pt>
                <c:pt idx="12">
                  <c:v>1981</c:v>
                </c:pt>
                <c:pt idx="13">
                  <c:v>1982</c:v>
                </c:pt>
                <c:pt idx="14">
                  <c:v>1983</c:v>
                </c:pt>
                <c:pt idx="15">
                  <c:v>1984</c:v>
                </c:pt>
                <c:pt idx="16">
                  <c:v>1985</c:v>
                </c:pt>
                <c:pt idx="17">
                  <c:v>1986</c:v>
                </c:pt>
                <c:pt idx="18">
                  <c:v>1987</c:v>
                </c:pt>
                <c:pt idx="19">
                  <c:v>1988</c:v>
                </c:pt>
                <c:pt idx="20">
                  <c:v>1989</c:v>
                </c:pt>
                <c:pt idx="21">
                  <c:v>1990</c:v>
                </c:pt>
                <c:pt idx="22">
                  <c:v>1991</c:v>
                </c:pt>
                <c:pt idx="23">
                  <c:v>1992</c:v>
                </c:pt>
                <c:pt idx="24">
                  <c:v>1993</c:v>
                </c:pt>
                <c:pt idx="25">
                  <c:v>1994</c:v>
                </c:pt>
                <c:pt idx="26">
                  <c:v>1995</c:v>
                </c:pt>
                <c:pt idx="27">
                  <c:v>1996</c:v>
                </c:pt>
                <c:pt idx="28">
                  <c:v>1997</c:v>
                </c:pt>
                <c:pt idx="29">
                  <c:v>1998</c:v>
                </c:pt>
                <c:pt idx="30">
                  <c:v>1999</c:v>
                </c:pt>
                <c:pt idx="31">
                  <c:v>2000</c:v>
                </c:pt>
                <c:pt idx="32">
                  <c:v>2001</c:v>
                </c:pt>
                <c:pt idx="33">
                  <c:v>2002</c:v>
                </c:pt>
                <c:pt idx="34">
                  <c:v>2003</c:v>
                </c:pt>
                <c:pt idx="35">
                  <c:v>2004</c:v>
                </c:pt>
                <c:pt idx="36">
                  <c:v>2005</c:v>
                </c:pt>
                <c:pt idx="37">
                  <c:v>2006</c:v>
                </c:pt>
                <c:pt idx="38">
                  <c:v>2007</c:v>
                </c:pt>
                <c:pt idx="39">
                  <c:v>2008</c:v>
                </c:pt>
                <c:pt idx="40">
                  <c:v>2009</c:v>
                </c:pt>
                <c:pt idx="41">
                  <c:v>2010</c:v>
                </c:pt>
                <c:pt idx="42">
                  <c:v>2011</c:v>
                </c:pt>
                <c:pt idx="43">
                  <c:v>2012</c:v>
                </c:pt>
                <c:pt idx="44">
                  <c:v>2013</c:v>
                </c:pt>
                <c:pt idx="45">
                  <c:v>2014</c:v>
                </c:pt>
                <c:pt idx="46">
                  <c:v>2015</c:v>
                </c:pt>
              </c:numCache>
            </c:numRef>
          </c:cat>
          <c:val>
            <c:numRef>
              <c:f>Sheet3!$B$3:$AV$3</c:f>
              <c:numCache>
                <c:formatCode>0%</c:formatCode>
                <c:ptCount val="47"/>
                <c:pt idx="0">
                  <c:v>2.3367072426931527E-2</c:v>
                </c:pt>
                <c:pt idx="1">
                  <c:v>2.3273924985011324E-2</c:v>
                </c:pt>
                <c:pt idx="2">
                  <c:v>2.2981484599377863E-2</c:v>
                </c:pt>
                <c:pt idx="3">
                  <c:v>2.214654099000506E-2</c:v>
                </c:pt>
                <c:pt idx="4">
                  <c:v>2.1362413042547254E-2</c:v>
                </c:pt>
                <c:pt idx="5">
                  <c:v>2.1528501184925088E-2</c:v>
                </c:pt>
                <c:pt idx="6">
                  <c:v>2.197849309587508E-2</c:v>
                </c:pt>
                <c:pt idx="7">
                  <c:v>2.1727643314849384E-2</c:v>
                </c:pt>
                <c:pt idx="8">
                  <c:v>2.0372829906335276E-2</c:v>
                </c:pt>
                <c:pt idx="9">
                  <c:v>1.8891818906475517E-2</c:v>
                </c:pt>
                <c:pt idx="10">
                  <c:v>1.8493305083769861E-2</c:v>
                </c:pt>
                <c:pt idx="11">
                  <c:v>1.8537286476662695E-2</c:v>
                </c:pt>
                <c:pt idx="12">
                  <c:v>1.8111919884694655E-2</c:v>
                </c:pt>
                <c:pt idx="13">
                  <c:v>1.7825641193819748E-2</c:v>
                </c:pt>
                <c:pt idx="14">
                  <c:v>1.8696742223094573E-2</c:v>
                </c:pt>
                <c:pt idx="15">
                  <c:v>1.6834196241844145E-2</c:v>
                </c:pt>
                <c:pt idx="16">
                  <c:v>1.5372693902686642E-2</c:v>
                </c:pt>
                <c:pt idx="17">
                  <c:v>1.4510278708474182E-2</c:v>
                </c:pt>
                <c:pt idx="18">
                  <c:v>1.3938903534986738E-2</c:v>
                </c:pt>
                <c:pt idx="19">
                  <c:v>1.3688510758229045E-2</c:v>
                </c:pt>
                <c:pt idx="20">
                  <c:v>1.3059827937921643E-2</c:v>
                </c:pt>
                <c:pt idx="21">
                  <c:v>1.2633219314318173E-2</c:v>
                </c:pt>
                <c:pt idx="22">
                  <c:v>1.2599596745816037E-2</c:v>
                </c:pt>
                <c:pt idx="23">
                  <c:v>1.2298906527064725E-2</c:v>
                </c:pt>
                <c:pt idx="24">
                  <c:v>1.2376663615754162E-2</c:v>
                </c:pt>
                <c:pt idx="25">
                  <c:v>1.1954437196914523E-2</c:v>
                </c:pt>
                <c:pt idx="26">
                  <c:v>1.178337318767572E-2</c:v>
                </c:pt>
                <c:pt idx="27">
                  <c:v>1.1412196107591133E-2</c:v>
                </c:pt>
                <c:pt idx="28">
                  <c:v>1.1158331156814248E-2</c:v>
                </c:pt>
                <c:pt idx="29">
                  <c:v>1.1219220854118596E-2</c:v>
                </c:pt>
                <c:pt idx="30">
                  <c:v>1.1221016461567777E-2</c:v>
                </c:pt>
                <c:pt idx="31">
                  <c:v>1.0755920945782446E-2</c:v>
                </c:pt>
                <c:pt idx="32">
                  <c:v>1.0457909187363603E-2</c:v>
                </c:pt>
                <c:pt idx="33">
                  <c:v>1.0156577708225017E-2</c:v>
                </c:pt>
                <c:pt idx="34">
                  <c:v>9.9204843049844355E-3</c:v>
                </c:pt>
                <c:pt idx="35">
                  <c:v>9.2109793616832834E-3</c:v>
                </c:pt>
                <c:pt idx="36">
                  <c:v>8.6657628975597926E-3</c:v>
                </c:pt>
                <c:pt idx="37">
                  <c:v>8.2058361417583318E-3</c:v>
                </c:pt>
                <c:pt idx="38">
                  <c:v>8.2982182870352372E-3</c:v>
                </c:pt>
                <c:pt idx="39">
                  <c:v>8.1442556176319365E-3</c:v>
                </c:pt>
                <c:pt idx="40">
                  <c:v>8.3910674745328491E-3</c:v>
                </c:pt>
                <c:pt idx="41">
                  <c:v>8.5071306816282364E-3</c:v>
                </c:pt>
                <c:pt idx="42">
                  <c:v>8.3376891320105229E-3</c:v>
                </c:pt>
                <c:pt idx="43">
                  <c:v>8.1823338616457651E-3</c:v>
                </c:pt>
                <c:pt idx="44">
                  <c:v>8.0951733629398351E-3</c:v>
                </c:pt>
                <c:pt idx="45">
                  <c:v>7.967532074062228E-3</c:v>
                </c:pt>
                <c:pt idx="46">
                  <c:v>7.7598925863202632E-3</c:v>
                </c:pt>
              </c:numCache>
            </c:numRef>
          </c:val>
          <c:smooth val="0"/>
          <c:extLst>
            <c:ext xmlns:c16="http://schemas.microsoft.com/office/drawing/2014/chart" uri="{C3380CC4-5D6E-409C-BE32-E72D297353CC}">
              <c16:uniqueId val="{00000000-2CF5-4F38-97E5-BD90910AAB36}"/>
            </c:ext>
          </c:extLst>
        </c:ser>
        <c:ser>
          <c:idx val="1"/>
          <c:order val="1"/>
          <c:tx>
            <c:strRef>
              <c:f>Sheet3!$A$4</c:f>
              <c:strCache>
                <c:ptCount val="1"/>
                <c:pt idx="0">
                  <c:v>Non-Metropolitan</c:v>
                </c:pt>
              </c:strCache>
            </c:strRef>
          </c:tx>
          <c:spPr>
            <a:ln w="63500" cap="rnd">
              <a:solidFill>
                <a:schemeClr val="accent2"/>
              </a:solidFill>
              <a:round/>
            </a:ln>
            <a:effectLst/>
          </c:spPr>
          <c:marker>
            <c:symbol val="none"/>
          </c:marker>
          <c:cat>
            <c:numRef>
              <c:f>Sheet3!$B$2:$AV$2</c:f>
              <c:numCache>
                <c:formatCode>General</c:formatCode>
                <c:ptCount val="47"/>
                <c:pt idx="0">
                  <c:v>1969</c:v>
                </c:pt>
                <c:pt idx="1">
                  <c:v>1970</c:v>
                </c:pt>
                <c:pt idx="2">
                  <c:v>1971</c:v>
                </c:pt>
                <c:pt idx="3">
                  <c:v>1972</c:v>
                </c:pt>
                <c:pt idx="4">
                  <c:v>1973</c:v>
                </c:pt>
                <c:pt idx="5">
                  <c:v>1974</c:v>
                </c:pt>
                <c:pt idx="6">
                  <c:v>1975</c:v>
                </c:pt>
                <c:pt idx="7">
                  <c:v>1976</c:v>
                </c:pt>
                <c:pt idx="8">
                  <c:v>1977</c:v>
                </c:pt>
                <c:pt idx="9">
                  <c:v>1978</c:v>
                </c:pt>
                <c:pt idx="10">
                  <c:v>1979</c:v>
                </c:pt>
                <c:pt idx="11">
                  <c:v>1980</c:v>
                </c:pt>
                <c:pt idx="12">
                  <c:v>1981</c:v>
                </c:pt>
                <c:pt idx="13">
                  <c:v>1982</c:v>
                </c:pt>
                <c:pt idx="14">
                  <c:v>1983</c:v>
                </c:pt>
                <c:pt idx="15">
                  <c:v>1984</c:v>
                </c:pt>
                <c:pt idx="16">
                  <c:v>1985</c:v>
                </c:pt>
                <c:pt idx="17">
                  <c:v>1986</c:v>
                </c:pt>
                <c:pt idx="18">
                  <c:v>1987</c:v>
                </c:pt>
                <c:pt idx="19">
                  <c:v>1988</c:v>
                </c:pt>
                <c:pt idx="20">
                  <c:v>1989</c:v>
                </c:pt>
                <c:pt idx="21">
                  <c:v>1990</c:v>
                </c:pt>
                <c:pt idx="22">
                  <c:v>1991</c:v>
                </c:pt>
                <c:pt idx="23">
                  <c:v>1992</c:v>
                </c:pt>
                <c:pt idx="24">
                  <c:v>1993</c:v>
                </c:pt>
                <c:pt idx="25">
                  <c:v>1994</c:v>
                </c:pt>
                <c:pt idx="26">
                  <c:v>1995</c:v>
                </c:pt>
                <c:pt idx="27">
                  <c:v>1996</c:v>
                </c:pt>
                <c:pt idx="28">
                  <c:v>1997</c:v>
                </c:pt>
                <c:pt idx="29">
                  <c:v>1998</c:v>
                </c:pt>
                <c:pt idx="30">
                  <c:v>1999</c:v>
                </c:pt>
                <c:pt idx="31">
                  <c:v>2000</c:v>
                </c:pt>
                <c:pt idx="32">
                  <c:v>2001</c:v>
                </c:pt>
                <c:pt idx="33">
                  <c:v>2002</c:v>
                </c:pt>
                <c:pt idx="34">
                  <c:v>2003</c:v>
                </c:pt>
                <c:pt idx="35">
                  <c:v>2004</c:v>
                </c:pt>
                <c:pt idx="36">
                  <c:v>2005</c:v>
                </c:pt>
                <c:pt idx="37">
                  <c:v>2006</c:v>
                </c:pt>
                <c:pt idx="38">
                  <c:v>2007</c:v>
                </c:pt>
                <c:pt idx="39">
                  <c:v>2008</c:v>
                </c:pt>
                <c:pt idx="40">
                  <c:v>2009</c:v>
                </c:pt>
                <c:pt idx="41">
                  <c:v>2010</c:v>
                </c:pt>
                <c:pt idx="42">
                  <c:v>2011</c:v>
                </c:pt>
                <c:pt idx="43">
                  <c:v>2012</c:v>
                </c:pt>
                <c:pt idx="44">
                  <c:v>2013</c:v>
                </c:pt>
                <c:pt idx="45">
                  <c:v>2014</c:v>
                </c:pt>
                <c:pt idx="46">
                  <c:v>2015</c:v>
                </c:pt>
              </c:numCache>
            </c:numRef>
          </c:cat>
          <c:val>
            <c:numRef>
              <c:f>Sheet3!$B$4:$AV$4</c:f>
              <c:numCache>
                <c:formatCode>0%</c:formatCode>
                <c:ptCount val="47"/>
                <c:pt idx="0">
                  <c:v>0.14721026526966091</c:v>
                </c:pt>
                <c:pt idx="1">
                  <c:v>0.14598744249219464</c:v>
                </c:pt>
                <c:pt idx="2">
                  <c:v>0.14284717867949595</c:v>
                </c:pt>
                <c:pt idx="3">
                  <c:v>0.13688612480406903</c:v>
                </c:pt>
                <c:pt idx="4">
                  <c:v>0.13278532443068944</c:v>
                </c:pt>
                <c:pt idx="5">
                  <c:v>0.13233981460527791</c:v>
                </c:pt>
                <c:pt idx="6">
                  <c:v>0.13158020555272298</c:v>
                </c:pt>
                <c:pt idx="7">
                  <c:v>0.12713151392776753</c:v>
                </c:pt>
                <c:pt idx="8">
                  <c:v>0.12031803307984093</c:v>
                </c:pt>
                <c:pt idx="9">
                  <c:v>0.11401860616048853</c:v>
                </c:pt>
                <c:pt idx="10">
                  <c:v>0.11105352179437236</c:v>
                </c:pt>
                <c:pt idx="11">
                  <c:v>0.11204890042631989</c:v>
                </c:pt>
                <c:pt idx="12">
                  <c:v>0.11050059532394564</c:v>
                </c:pt>
                <c:pt idx="13">
                  <c:v>0.10891298841841081</c:v>
                </c:pt>
                <c:pt idx="14">
                  <c:v>0.11429794368073402</c:v>
                </c:pt>
                <c:pt idx="15">
                  <c:v>0.10599938019561896</c:v>
                </c:pt>
                <c:pt idx="16">
                  <c:v>9.9942718545577014E-2</c:v>
                </c:pt>
                <c:pt idx="17">
                  <c:v>9.5821654069359899E-2</c:v>
                </c:pt>
                <c:pt idx="18">
                  <c:v>9.1895192736347941E-2</c:v>
                </c:pt>
                <c:pt idx="19">
                  <c:v>8.923705034807651E-2</c:v>
                </c:pt>
                <c:pt idx="20">
                  <c:v>8.5859906509289916E-2</c:v>
                </c:pt>
                <c:pt idx="21">
                  <c:v>8.3375304033807968E-2</c:v>
                </c:pt>
                <c:pt idx="22">
                  <c:v>8.1392447817072722E-2</c:v>
                </c:pt>
                <c:pt idx="23">
                  <c:v>7.9654774079877519E-2</c:v>
                </c:pt>
                <c:pt idx="24">
                  <c:v>7.9624074652007132E-2</c:v>
                </c:pt>
                <c:pt idx="25">
                  <c:v>7.610525438717039E-2</c:v>
                </c:pt>
                <c:pt idx="26">
                  <c:v>7.4564586624045165E-2</c:v>
                </c:pt>
                <c:pt idx="27">
                  <c:v>7.271485981712518E-2</c:v>
                </c:pt>
                <c:pt idx="28">
                  <c:v>7.1949837731418581E-2</c:v>
                </c:pt>
                <c:pt idx="29">
                  <c:v>7.0683975371523655E-2</c:v>
                </c:pt>
                <c:pt idx="30">
                  <c:v>6.9586512578856646E-2</c:v>
                </c:pt>
                <c:pt idx="31">
                  <c:v>6.836329778979805E-2</c:v>
                </c:pt>
                <c:pt idx="32">
                  <c:v>6.848414633534021E-2</c:v>
                </c:pt>
                <c:pt idx="33">
                  <c:v>6.3938651613029029E-2</c:v>
                </c:pt>
                <c:pt idx="34">
                  <c:v>6.2294815074705114E-2</c:v>
                </c:pt>
                <c:pt idx="35">
                  <c:v>5.974825876770181E-2</c:v>
                </c:pt>
                <c:pt idx="36">
                  <c:v>5.8407631036897077E-2</c:v>
                </c:pt>
                <c:pt idx="37">
                  <c:v>5.6226947129570715E-2</c:v>
                </c:pt>
                <c:pt idx="38">
                  <c:v>5.7203607093801942E-2</c:v>
                </c:pt>
                <c:pt idx="39">
                  <c:v>5.7040981159071004E-2</c:v>
                </c:pt>
                <c:pt idx="40">
                  <c:v>5.8724763910400296E-2</c:v>
                </c:pt>
                <c:pt idx="41">
                  <c:v>5.9398912952611405E-2</c:v>
                </c:pt>
                <c:pt idx="42">
                  <c:v>5.8908744271120438E-2</c:v>
                </c:pt>
                <c:pt idx="43">
                  <c:v>5.7937168119343484E-2</c:v>
                </c:pt>
                <c:pt idx="44">
                  <c:v>5.7970999657378876E-2</c:v>
                </c:pt>
                <c:pt idx="45">
                  <c:v>5.7098671187787157E-2</c:v>
                </c:pt>
                <c:pt idx="46">
                  <c:v>5.6608689802061067E-2</c:v>
                </c:pt>
              </c:numCache>
            </c:numRef>
          </c:val>
          <c:smooth val="0"/>
          <c:extLst>
            <c:ext xmlns:c16="http://schemas.microsoft.com/office/drawing/2014/chart" uri="{C3380CC4-5D6E-409C-BE32-E72D297353CC}">
              <c16:uniqueId val="{00000001-2CF5-4F38-97E5-BD90910AAB36}"/>
            </c:ext>
          </c:extLst>
        </c:ser>
        <c:ser>
          <c:idx val="2"/>
          <c:order val="2"/>
          <c:tx>
            <c:strRef>
              <c:f>Sheet3!$A$5</c:f>
              <c:strCache>
                <c:ptCount val="1"/>
                <c:pt idx="0">
                  <c:v>US Farming Primary Job (CPS)</c:v>
                </c:pt>
              </c:strCache>
            </c:strRef>
          </c:tx>
          <c:spPr>
            <a:ln w="63500" cap="rnd">
              <a:solidFill>
                <a:schemeClr val="accent3"/>
              </a:solidFill>
              <a:round/>
            </a:ln>
            <a:effectLst/>
          </c:spPr>
          <c:marker>
            <c:symbol val="none"/>
          </c:marker>
          <c:cat>
            <c:numRef>
              <c:f>Sheet3!$B$2:$AV$2</c:f>
              <c:numCache>
                <c:formatCode>General</c:formatCode>
                <c:ptCount val="47"/>
                <c:pt idx="0">
                  <c:v>1969</c:v>
                </c:pt>
                <c:pt idx="1">
                  <c:v>1970</c:v>
                </c:pt>
                <c:pt idx="2">
                  <c:v>1971</c:v>
                </c:pt>
                <c:pt idx="3">
                  <c:v>1972</c:v>
                </c:pt>
                <c:pt idx="4">
                  <c:v>1973</c:v>
                </c:pt>
                <c:pt idx="5">
                  <c:v>1974</c:v>
                </c:pt>
                <c:pt idx="6">
                  <c:v>1975</c:v>
                </c:pt>
                <c:pt idx="7">
                  <c:v>1976</c:v>
                </c:pt>
                <c:pt idx="8">
                  <c:v>1977</c:v>
                </c:pt>
                <c:pt idx="9">
                  <c:v>1978</c:v>
                </c:pt>
                <c:pt idx="10">
                  <c:v>1979</c:v>
                </c:pt>
                <c:pt idx="11">
                  <c:v>1980</c:v>
                </c:pt>
                <c:pt idx="12">
                  <c:v>1981</c:v>
                </c:pt>
                <c:pt idx="13">
                  <c:v>1982</c:v>
                </c:pt>
                <c:pt idx="14">
                  <c:v>1983</c:v>
                </c:pt>
                <c:pt idx="15">
                  <c:v>1984</c:v>
                </c:pt>
                <c:pt idx="16">
                  <c:v>1985</c:v>
                </c:pt>
                <c:pt idx="17">
                  <c:v>1986</c:v>
                </c:pt>
                <c:pt idx="18">
                  <c:v>1987</c:v>
                </c:pt>
                <c:pt idx="19">
                  <c:v>1988</c:v>
                </c:pt>
                <c:pt idx="20">
                  <c:v>1989</c:v>
                </c:pt>
                <c:pt idx="21">
                  <c:v>1990</c:v>
                </c:pt>
                <c:pt idx="22">
                  <c:v>1991</c:v>
                </c:pt>
                <c:pt idx="23">
                  <c:v>1992</c:v>
                </c:pt>
                <c:pt idx="24">
                  <c:v>1993</c:v>
                </c:pt>
                <c:pt idx="25">
                  <c:v>1994</c:v>
                </c:pt>
                <c:pt idx="26">
                  <c:v>1995</c:v>
                </c:pt>
                <c:pt idx="27">
                  <c:v>1996</c:v>
                </c:pt>
                <c:pt idx="28">
                  <c:v>1997</c:v>
                </c:pt>
                <c:pt idx="29">
                  <c:v>1998</c:v>
                </c:pt>
                <c:pt idx="30">
                  <c:v>1999</c:v>
                </c:pt>
                <c:pt idx="31">
                  <c:v>2000</c:v>
                </c:pt>
                <c:pt idx="32">
                  <c:v>2001</c:v>
                </c:pt>
                <c:pt idx="33">
                  <c:v>2002</c:v>
                </c:pt>
                <c:pt idx="34">
                  <c:v>2003</c:v>
                </c:pt>
                <c:pt idx="35">
                  <c:v>2004</c:v>
                </c:pt>
                <c:pt idx="36">
                  <c:v>2005</c:v>
                </c:pt>
                <c:pt idx="37">
                  <c:v>2006</c:v>
                </c:pt>
                <c:pt idx="38">
                  <c:v>2007</c:v>
                </c:pt>
                <c:pt idx="39">
                  <c:v>2008</c:v>
                </c:pt>
                <c:pt idx="40">
                  <c:v>2009</c:v>
                </c:pt>
                <c:pt idx="41">
                  <c:v>2010</c:v>
                </c:pt>
                <c:pt idx="42">
                  <c:v>2011</c:v>
                </c:pt>
                <c:pt idx="43">
                  <c:v>2012</c:v>
                </c:pt>
                <c:pt idx="44">
                  <c:v>2013</c:v>
                </c:pt>
                <c:pt idx="45">
                  <c:v>2014</c:v>
                </c:pt>
                <c:pt idx="46">
                  <c:v>2015</c:v>
                </c:pt>
              </c:numCache>
            </c:numRef>
          </c:cat>
          <c:val>
            <c:numRef>
              <c:f>Sheet3!$B$5:$AV$5</c:f>
              <c:numCache>
                <c:formatCode>0%</c:formatCode>
                <c:ptCount val="47"/>
                <c:pt idx="0">
                  <c:v>4.6288927113552925E-2</c:v>
                </c:pt>
                <c:pt idx="1">
                  <c:v>4.4014845318894734E-2</c:v>
                </c:pt>
                <c:pt idx="2">
                  <c:v>4.2763365126563938E-2</c:v>
                </c:pt>
                <c:pt idx="3">
                  <c:v>4.2408676493859022E-2</c:v>
                </c:pt>
                <c:pt idx="4">
                  <c:v>4.0792814821781244E-2</c:v>
                </c:pt>
                <c:pt idx="5">
                  <c:v>4.049819111920179E-2</c:v>
                </c:pt>
                <c:pt idx="6">
                  <c:v>3.9698995876336698E-2</c:v>
                </c:pt>
                <c:pt idx="7">
                  <c:v>3.753154858482062E-2</c:v>
                </c:pt>
                <c:pt idx="8">
                  <c:v>3.5678189899692452E-2</c:v>
                </c:pt>
                <c:pt idx="9">
                  <c:v>3.5263618190904546E-2</c:v>
                </c:pt>
                <c:pt idx="10">
                  <c:v>3.3868291103375699E-2</c:v>
                </c:pt>
                <c:pt idx="11">
                  <c:v>3.387611653222964E-2</c:v>
                </c:pt>
                <c:pt idx="12">
                  <c:v>3.3546819128061595E-2</c:v>
                </c:pt>
                <c:pt idx="13">
                  <c:v>3.4171975162269157E-2</c:v>
                </c:pt>
                <c:pt idx="14">
                  <c:v>3.3550191403693197E-2</c:v>
                </c:pt>
                <c:pt idx="15">
                  <c:v>3.1627065377839152E-2</c:v>
                </c:pt>
                <c:pt idx="16">
                  <c:v>2.9668688754083062E-2</c:v>
                </c:pt>
                <c:pt idx="17">
                  <c:v>2.8860279022236011E-2</c:v>
                </c:pt>
                <c:pt idx="18">
                  <c:v>2.8530771967271433E-2</c:v>
                </c:pt>
                <c:pt idx="19">
                  <c:v>2.7564191775102637E-2</c:v>
                </c:pt>
                <c:pt idx="20">
                  <c:v>2.726219086090232E-2</c:v>
                </c:pt>
                <c:pt idx="21">
                  <c:v>2.713122827102607E-2</c:v>
                </c:pt>
                <c:pt idx="22">
                  <c:v>2.7769754837832786E-2</c:v>
                </c:pt>
                <c:pt idx="23">
                  <c:v>2.7402693852749554E-2</c:v>
                </c:pt>
                <c:pt idx="24">
                  <c:v>2.5902427261161327E-2</c:v>
                </c:pt>
                <c:pt idx="25">
                  <c:v>2.7701934015927191E-2</c:v>
                </c:pt>
                <c:pt idx="26">
                  <c:v>2.7542033626901521E-2</c:v>
                </c:pt>
                <c:pt idx="27">
                  <c:v>2.7172712062379645E-2</c:v>
                </c:pt>
                <c:pt idx="28">
                  <c:v>2.6235354049923585E-2</c:v>
                </c:pt>
                <c:pt idx="29">
                  <c:v>2.5695442824216701E-2</c:v>
                </c:pt>
                <c:pt idx="30">
                  <c:v>2.4578988373486755E-2</c:v>
                </c:pt>
                <c:pt idx="31">
                  <c:v>1.7999722406878464E-2</c:v>
                </c:pt>
                <c:pt idx="32">
                  <c:v>1.6789232690439849E-2</c:v>
                </c:pt>
                <c:pt idx="33">
                  <c:v>1.6932263618712678E-2</c:v>
                </c:pt>
                <c:pt idx="34">
                  <c:v>1.6517105186734042E-2</c:v>
                </c:pt>
                <c:pt idx="35">
                  <c:v>1.6028495102404273E-2</c:v>
                </c:pt>
                <c:pt idx="36">
                  <c:v>1.5501305298807591E-2</c:v>
                </c:pt>
                <c:pt idx="37">
                  <c:v>1.5274152339936439E-2</c:v>
                </c:pt>
                <c:pt idx="38">
                  <c:v>1.4344697254993256E-2</c:v>
                </c:pt>
                <c:pt idx="39">
                  <c:v>1.4914489343845021E-2</c:v>
                </c:pt>
                <c:pt idx="40">
                  <c:v>1.5034637574440401E-2</c:v>
                </c:pt>
                <c:pt idx="41">
                  <c:v>1.5863199677846173E-2</c:v>
                </c:pt>
                <c:pt idx="42">
                  <c:v>1.6115079109738396E-2</c:v>
                </c:pt>
                <c:pt idx="43">
                  <c:v>1.5343688802476328E-2</c:v>
                </c:pt>
                <c:pt idx="44">
                  <c:v>1.4798963377776543E-2</c:v>
                </c:pt>
                <c:pt idx="45">
                  <c:v>1.5289976419124432E-2</c:v>
                </c:pt>
                <c:pt idx="46">
                  <c:v>1.6273163390085599E-2</c:v>
                </c:pt>
              </c:numCache>
            </c:numRef>
          </c:val>
          <c:smooth val="0"/>
          <c:extLst>
            <c:ext xmlns:c16="http://schemas.microsoft.com/office/drawing/2014/chart" uri="{C3380CC4-5D6E-409C-BE32-E72D297353CC}">
              <c16:uniqueId val="{00000002-2CF5-4F38-97E5-BD90910AAB36}"/>
            </c:ext>
          </c:extLst>
        </c:ser>
        <c:ser>
          <c:idx val="3"/>
          <c:order val="3"/>
          <c:tx>
            <c:strRef>
              <c:f>Sheet3!$A$6</c:f>
              <c:strCache>
                <c:ptCount val="1"/>
                <c:pt idx="0">
                  <c:v>US</c:v>
                </c:pt>
              </c:strCache>
            </c:strRef>
          </c:tx>
          <c:spPr>
            <a:ln w="63500" cap="rnd">
              <a:solidFill>
                <a:schemeClr val="accent4"/>
              </a:solidFill>
              <a:round/>
            </a:ln>
            <a:effectLst/>
          </c:spPr>
          <c:marker>
            <c:symbol val="none"/>
          </c:marker>
          <c:cat>
            <c:numRef>
              <c:f>Sheet3!$B$2:$AV$2</c:f>
              <c:numCache>
                <c:formatCode>General</c:formatCode>
                <c:ptCount val="47"/>
                <c:pt idx="0">
                  <c:v>1969</c:v>
                </c:pt>
                <c:pt idx="1">
                  <c:v>1970</c:v>
                </c:pt>
                <c:pt idx="2">
                  <c:v>1971</c:v>
                </c:pt>
                <c:pt idx="3">
                  <c:v>1972</c:v>
                </c:pt>
                <c:pt idx="4">
                  <c:v>1973</c:v>
                </c:pt>
                <c:pt idx="5">
                  <c:v>1974</c:v>
                </c:pt>
                <c:pt idx="6">
                  <c:v>1975</c:v>
                </c:pt>
                <c:pt idx="7">
                  <c:v>1976</c:v>
                </c:pt>
                <c:pt idx="8">
                  <c:v>1977</c:v>
                </c:pt>
                <c:pt idx="9">
                  <c:v>1978</c:v>
                </c:pt>
                <c:pt idx="10">
                  <c:v>1979</c:v>
                </c:pt>
                <c:pt idx="11">
                  <c:v>1980</c:v>
                </c:pt>
                <c:pt idx="12">
                  <c:v>1981</c:v>
                </c:pt>
                <c:pt idx="13">
                  <c:v>1982</c:v>
                </c:pt>
                <c:pt idx="14">
                  <c:v>1983</c:v>
                </c:pt>
                <c:pt idx="15">
                  <c:v>1984</c:v>
                </c:pt>
                <c:pt idx="16">
                  <c:v>1985</c:v>
                </c:pt>
                <c:pt idx="17">
                  <c:v>1986</c:v>
                </c:pt>
                <c:pt idx="18">
                  <c:v>1987</c:v>
                </c:pt>
                <c:pt idx="19">
                  <c:v>1988</c:v>
                </c:pt>
                <c:pt idx="20">
                  <c:v>1989</c:v>
                </c:pt>
                <c:pt idx="21">
                  <c:v>1990</c:v>
                </c:pt>
                <c:pt idx="22">
                  <c:v>1991</c:v>
                </c:pt>
                <c:pt idx="23">
                  <c:v>1992</c:v>
                </c:pt>
                <c:pt idx="24">
                  <c:v>1993</c:v>
                </c:pt>
                <c:pt idx="25">
                  <c:v>1994</c:v>
                </c:pt>
                <c:pt idx="26">
                  <c:v>1995</c:v>
                </c:pt>
                <c:pt idx="27">
                  <c:v>1996</c:v>
                </c:pt>
                <c:pt idx="28">
                  <c:v>1997</c:v>
                </c:pt>
                <c:pt idx="29">
                  <c:v>1998</c:v>
                </c:pt>
                <c:pt idx="30">
                  <c:v>1999</c:v>
                </c:pt>
                <c:pt idx="31">
                  <c:v>2000</c:v>
                </c:pt>
                <c:pt idx="32">
                  <c:v>2001</c:v>
                </c:pt>
                <c:pt idx="33">
                  <c:v>2002</c:v>
                </c:pt>
                <c:pt idx="34">
                  <c:v>2003</c:v>
                </c:pt>
                <c:pt idx="35">
                  <c:v>2004</c:v>
                </c:pt>
                <c:pt idx="36">
                  <c:v>2005</c:v>
                </c:pt>
                <c:pt idx="37">
                  <c:v>2006</c:v>
                </c:pt>
                <c:pt idx="38">
                  <c:v>2007</c:v>
                </c:pt>
                <c:pt idx="39">
                  <c:v>2008</c:v>
                </c:pt>
                <c:pt idx="40">
                  <c:v>2009</c:v>
                </c:pt>
                <c:pt idx="41">
                  <c:v>2010</c:v>
                </c:pt>
                <c:pt idx="42">
                  <c:v>2011</c:v>
                </c:pt>
                <c:pt idx="43">
                  <c:v>2012</c:v>
                </c:pt>
                <c:pt idx="44">
                  <c:v>2013</c:v>
                </c:pt>
                <c:pt idx="45">
                  <c:v>2014</c:v>
                </c:pt>
                <c:pt idx="46">
                  <c:v>2015</c:v>
                </c:pt>
              </c:numCache>
            </c:numRef>
          </c:cat>
          <c:val>
            <c:numRef>
              <c:f>Sheet3!$B$6:$AV$6</c:f>
              <c:numCache>
                <c:formatCode>0%</c:formatCode>
                <c:ptCount val="47"/>
                <c:pt idx="0">
                  <c:v>4.3688744602056823E-2</c:v>
                </c:pt>
                <c:pt idx="1">
                  <c:v>4.3395093648386895E-2</c:v>
                </c:pt>
                <c:pt idx="2">
                  <c:v>4.2759774364663564E-2</c:v>
                </c:pt>
                <c:pt idx="3">
                  <c:v>4.1044530824219987E-2</c:v>
                </c:pt>
                <c:pt idx="4">
                  <c:v>3.9582433771049759E-2</c:v>
                </c:pt>
                <c:pt idx="5">
                  <c:v>3.9635687301596813E-2</c:v>
                </c:pt>
                <c:pt idx="6">
                  <c:v>3.9918868035178752E-2</c:v>
                </c:pt>
                <c:pt idx="7">
                  <c:v>3.9097874619061494E-2</c:v>
                </c:pt>
                <c:pt idx="8">
                  <c:v>3.6718575962803521E-2</c:v>
                </c:pt>
                <c:pt idx="9">
                  <c:v>3.4243016011071541E-2</c:v>
                </c:pt>
                <c:pt idx="10">
                  <c:v>3.3266429276578899E-2</c:v>
                </c:pt>
                <c:pt idx="11">
                  <c:v>3.3320699892615754E-2</c:v>
                </c:pt>
                <c:pt idx="12">
                  <c:v>3.263309953530466E-2</c:v>
                </c:pt>
                <c:pt idx="13">
                  <c:v>3.2033061412905899E-2</c:v>
                </c:pt>
                <c:pt idx="14">
                  <c:v>3.3550750265682168E-2</c:v>
                </c:pt>
                <c:pt idx="15">
                  <c:v>3.0441034082508561E-2</c:v>
                </c:pt>
                <c:pt idx="16">
                  <c:v>2.7997515281102E-2</c:v>
                </c:pt>
                <c:pt idx="17">
                  <c:v>2.6419545552128894E-2</c:v>
                </c:pt>
                <c:pt idx="18">
                  <c:v>2.5280126964130782E-2</c:v>
                </c:pt>
                <c:pt idx="19">
                  <c:v>2.4565020937543751E-2</c:v>
                </c:pt>
                <c:pt idx="20">
                  <c:v>2.3498690682328544E-2</c:v>
                </c:pt>
                <c:pt idx="21">
                  <c:v>2.2793172024471755E-2</c:v>
                </c:pt>
                <c:pt idx="22">
                  <c:v>2.2556041298483862E-2</c:v>
                </c:pt>
                <c:pt idx="23">
                  <c:v>2.2125543096316681E-2</c:v>
                </c:pt>
                <c:pt idx="24">
                  <c:v>2.2234156210220041E-2</c:v>
                </c:pt>
                <c:pt idx="25">
                  <c:v>2.1394401809751409E-2</c:v>
                </c:pt>
                <c:pt idx="26">
                  <c:v>2.1011954098209929E-2</c:v>
                </c:pt>
                <c:pt idx="27">
                  <c:v>2.0356661957602534E-2</c:v>
                </c:pt>
                <c:pt idx="28">
                  <c:v>1.9981726555766358E-2</c:v>
                </c:pt>
                <c:pt idx="29">
                  <c:v>1.9743666756687858E-2</c:v>
                </c:pt>
                <c:pt idx="30">
                  <c:v>1.9500864538327865E-2</c:v>
                </c:pt>
                <c:pt idx="31">
                  <c:v>1.8848551255723503E-2</c:v>
                </c:pt>
                <c:pt idx="32">
                  <c:v>1.8487281233838734E-2</c:v>
                </c:pt>
                <c:pt idx="33">
                  <c:v>1.7570936145813339E-2</c:v>
                </c:pt>
                <c:pt idx="34">
                  <c:v>1.7093656735521136E-2</c:v>
                </c:pt>
                <c:pt idx="35">
                  <c:v>1.6085264324256211E-2</c:v>
                </c:pt>
                <c:pt idx="36">
                  <c:v>1.5386184539173632E-2</c:v>
                </c:pt>
                <c:pt idx="37">
                  <c:v>1.464312562314193E-2</c:v>
                </c:pt>
                <c:pt idx="38">
                  <c:v>1.4809403971521917E-2</c:v>
                </c:pt>
                <c:pt idx="39">
                  <c:v>1.462926666069175E-2</c:v>
                </c:pt>
                <c:pt idx="40">
                  <c:v>1.5054492902348971E-2</c:v>
                </c:pt>
                <c:pt idx="41">
                  <c:v>1.5233938626183071E-2</c:v>
                </c:pt>
                <c:pt idx="42">
                  <c:v>1.4970611877668714E-2</c:v>
                </c:pt>
                <c:pt idx="43">
                  <c:v>1.4646946058698347E-2</c:v>
                </c:pt>
                <c:pt idx="44">
                  <c:v>1.4505934769344125E-2</c:v>
                </c:pt>
                <c:pt idx="45">
                  <c:v>1.4207589807276327E-2</c:v>
                </c:pt>
                <c:pt idx="46">
                  <c:v>1.3890977384311082E-2</c:v>
                </c:pt>
              </c:numCache>
            </c:numRef>
          </c:val>
          <c:smooth val="0"/>
          <c:extLst>
            <c:ext xmlns:c16="http://schemas.microsoft.com/office/drawing/2014/chart" uri="{C3380CC4-5D6E-409C-BE32-E72D297353CC}">
              <c16:uniqueId val="{00000003-2CF5-4F38-97E5-BD90910AAB36}"/>
            </c:ext>
          </c:extLst>
        </c:ser>
        <c:dLbls>
          <c:showLegendKey val="0"/>
          <c:showVal val="0"/>
          <c:showCatName val="0"/>
          <c:showSerName val="0"/>
          <c:showPercent val="0"/>
          <c:showBubbleSize val="0"/>
        </c:dLbls>
        <c:smooth val="0"/>
        <c:axId val="104715776"/>
        <c:axId val="104717312"/>
      </c:lineChart>
      <c:catAx>
        <c:axId val="104715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4717312"/>
        <c:crosses val="autoZero"/>
        <c:auto val="1"/>
        <c:lblAlgn val="ctr"/>
        <c:lblOffset val="100"/>
        <c:noMultiLvlLbl val="0"/>
      </c:catAx>
      <c:valAx>
        <c:axId val="1047173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04715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[Cuadro_1.xls]Sheet1!$A$2</c:f>
              <c:strCache>
                <c:ptCount val="1"/>
                <c:pt idx="0">
                  <c:v>1990</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[Cuadro_1.xls]Sheet1!$B$1:$D$1</c:f>
              <c:strCache>
                <c:ptCount val="3"/>
                <c:pt idx="0">
                  <c:v>Agriculture</c:v>
                </c:pt>
                <c:pt idx="1">
                  <c:v>Mining</c:v>
                </c:pt>
                <c:pt idx="2">
                  <c:v>Manufacturing</c:v>
                </c:pt>
              </c:strCache>
            </c:strRef>
          </c:cat>
          <c:val>
            <c:numRef>
              <c:f>[Cuadro_1.xls]Sheet1!$B$2:$D$2</c:f>
              <c:numCache>
                <c:formatCode>0.0%</c:formatCode>
                <c:ptCount val="3"/>
                <c:pt idx="0">
                  <c:v>0.18958470621348</c:v>
                </c:pt>
                <c:pt idx="1">
                  <c:v>2.3053712408364641E-2</c:v>
                </c:pt>
                <c:pt idx="2">
                  <c:v>0.16552875618603644</c:v>
                </c:pt>
              </c:numCache>
            </c:numRef>
          </c:val>
          <c:extLst>
            <c:ext xmlns:c16="http://schemas.microsoft.com/office/drawing/2014/chart" uri="{C3380CC4-5D6E-409C-BE32-E72D297353CC}">
              <c16:uniqueId val="{00000000-FE10-4C9F-8DB6-4B3CA9768981}"/>
            </c:ext>
          </c:extLst>
        </c:ser>
        <c:ser>
          <c:idx val="1"/>
          <c:order val="1"/>
          <c:tx>
            <c:strRef>
              <c:f>[Cuadro_1.xls]Sheet1!$A$12</c:f>
              <c:strCache>
                <c:ptCount val="1"/>
                <c:pt idx="0">
                  <c:v>2000</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[Cuadro_1.xls]Sheet1!$B$12:$D$12</c:f>
              <c:numCache>
                <c:formatCode>0.0%</c:formatCode>
                <c:ptCount val="3"/>
                <c:pt idx="0">
                  <c:v>0.14128379448538458</c:v>
                </c:pt>
                <c:pt idx="1">
                  <c:v>1.4539899992011551E-2</c:v>
                </c:pt>
                <c:pt idx="2">
                  <c:v>0.14206509246513827</c:v>
                </c:pt>
              </c:numCache>
            </c:numRef>
          </c:val>
          <c:extLst>
            <c:ext xmlns:c16="http://schemas.microsoft.com/office/drawing/2014/chart" uri="{C3380CC4-5D6E-409C-BE32-E72D297353CC}">
              <c16:uniqueId val="{00000001-FE10-4C9F-8DB6-4B3CA9768981}"/>
            </c:ext>
          </c:extLst>
        </c:ser>
        <c:ser>
          <c:idx val="2"/>
          <c:order val="2"/>
          <c:tx>
            <c:strRef>
              <c:f>[Cuadro_1.xls]Sheet1!$A$22</c:f>
              <c:strCache>
                <c:ptCount val="1"/>
                <c:pt idx="0">
                  <c:v>2010</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[Cuadro_1.xls]Sheet1!$B$22:$D$22</c:f>
              <c:numCache>
                <c:formatCode>0.0%</c:formatCode>
                <c:ptCount val="3"/>
                <c:pt idx="0">
                  <c:v>9.9766111595652462E-2</c:v>
                </c:pt>
                <c:pt idx="1">
                  <c:v>2.8434813102207936E-2</c:v>
                </c:pt>
                <c:pt idx="2">
                  <c:v>0.11261080640431861</c:v>
                </c:pt>
              </c:numCache>
            </c:numRef>
          </c:val>
          <c:extLst>
            <c:ext xmlns:c16="http://schemas.microsoft.com/office/drawing/2014/chart" uri="{C3380CC4-5D6E-409C-BE32-E72D297353CC}">
              <c16:uniqueId val="{00000002-FE10-4C9F-8DB6-4B3CA9768981}"/>
            </c:ext>
          </c:extLst>
        </c:ser>
        <c:ser>
          <c:idx val="3"/>
          <c:order val="3"/>
          <c:tx>
            <c:strRef>
              <c:f>[Cuadro_1.xls]Sheet1!$A$30</c:f>
              <c:strCache>
                <c:ptCount val="1"/>
                <c:pt idx="0">
                  <c:v>2018</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[Cuadro_1.xls]Sheet1!$B$30:$D$30</c:f>
              <c:numCache>
                <c:formatCode>0.0%</c:formatCode>
                <c:ptCount val="3"/>
                <c:pt idx="0">
                  <c:v>9.3934000524399791E-2</c:v>
                </c:pt>
                <c:pt idx="1">
                  <c:v>2.5063285885924411E-2</c:v>
                </c:pt>
                <c:pt idx="2">
                  <c:v>0.10486206337367833</c:v>
                </c:pt>
              </c:numCache>
            </c:numRef>
          </c:val>
          <c:extLst>
            <c:ext xmlns:c16="http://schemas.microsoft.com/office/drawing/2014/chart" uri="{C3380CC4-5D6E-409C-BE32-E72D297353CC}">
              <c16:uniqueId val="{00000003-FE10-4C9F-8DB6-4B3CA9768981}"/>
            </c:ext>
          </c:extLst>
        </c:ser>
        <c:dLbls>
          <c:showLegendKey val="0"/>
          <c:showVal val="1"/>
          <c:showCatName val="0"/>
          <c:showSerName val="0"/>
          <c:showPercent val="0"/>
          <c:showBubbleSize val="0"/>
        </c:dLbls>
        <c:gapWidth val="150"/>
        <c:overlap val="-25"/>
        <c:axId val="654126592"/>
        <c:axId val="654121016"/>
      </c:barChart>
      <c:catAx>
        <c:axId val="654126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260" b="1" i="0" u="none" strike="noStrike" kern="1200" baseline="0">
                <a:solidFill>
                  <a:schemeClr val="tx1">
                    <a:lumMod val="65000"/>
                    <a:lumOff val="35000"/>
                  </a:schemeClr>
                </a:solidFill>
                <a:latin typeface="+mn-lt"/>
                <a:ea typeface="+mn-ea"/>
                <a:cs typeface="+mn-cs"/>
              </a:defRPr>
            </a:pPr>
            <a:endParaRPr lang="en-US"/>
          </a:p>
        </c:txPr>
        <c:crossAx val="654121016"/>
        <c:crosses val="autoZero"/>
        <c:auto val="1"/>
        <c:lblAlgn val="ctr"/>
        <c:lblOffset val="100"/>
        <c:noMultiLvlLbl val="0"/>
      </c:catAx>
      <c:valAx>
        <c:axId val="654121016"/>
        <c:scaling>
          <c:orientation val="minMax"/>
        </c:scaling>
        <c:delete val="1"/>
        <c:axPos val="l"/>
        <c:numFmt formatCode="0.0%" sourceLinked="1"/>
        <c:majorTickMark val="none"/>
        <c:minorTickMark val="none"/>
        <c:tickLblPos val="nextTo"/>
        <c:crossAx val="65412659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24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clustered"/>
        <c:varyColors val="0"/>
        <c:ser>
          <c:idx val="0"/>
          <c:order val="0"/>
          <c:spPr>
            <a:gradFill>
              <a:gsLst>
                <a:gs pos="0">
                  <a:schemeClr val="accent6"/>
                </a:gs>
                <a:gs pos="100000">
                  <a:schemeClr val="accent6">
                    <a:lumMod val="84000"/>
                  </a:schemeClr>
                </a:gs>
              </a:gsLst>
              <a:lin ang="5400000" scaled="1"/>
            </a:gradFill>
            <a:ln>
              <a:noFill/>
            </a:ln>
            <a:effectLst>
              <a:outerShdw blurRad="76200" dir="18900000" sy="23000" kx="-1200000" algn="bl" rotWithShape="0">
                <a:prstClr val="black">
                  <a:alpha val="20000"/>
                </a:prstClr>
              </a:outerShdw>
            </a:effectLst>
          </c:spPr>
          <c:invertIfNegative val="0"/>
          <c:dLbls>
            <c:dLbl>
              <c:idx val="2"/>
              <c:layout>
                <c:manualLayout>
                  <c:x val="-5.0925337632079971E-17"/>
                  <c:y val="6.644685039370078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AD2-4A4B-87E7-F5525D1156F7}"/>
                </c:ext>
              </c:extLst>
            </c:dLbl>
            <c:spPr>
              <a:noFill/>
              <a:ln>
                <a:noFill/>
              </a:ln>
              <a:effectLst/>
            </c:spPr>
            <c:txPr>
              <a:bodyPr rot="0" spcFirstLastPara="1" vertOverflow="ellipsis" vert="horz" wrap="square" anchor="ctr" anchorCtr="1"/>
              <a:lstStyle/>
              <a:p>
                <a:pPr>
                  <a:defRPr sz="24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Sheet1!$A$2:$A$9</c:f>
              <c:strCache>
                <c:ptCount val="8"/>
                <c:pt idx="0">
                  <c:v>Non Adjacent</c:v>
                </c:pt>
                <c:pt idx="1">
                  <c:v>Adj. to small metro</c:v>
                </c:pt>
                <c:pt idx="2">
                  <c:v>Adj. to large metro</c:v>
                </c:pt>
                <c:pt idx="3">
                  <c:v>50-100k</c:v>
                </c:pt>
                <c:pt idx="4">
                  <c:v>100-250k</c:v>
                </c:pt>
                <c:pt idx="5">
                  <c:v>250k-1M</c:v>
                </c:pt>
                <c:pt idx="6">
                  <c:v>1-3M</c:v>
                </c:pt>
                <c:pt idx="7">
                  <c:v>3M+</c:v>
                </c:pt>
              </c:strCache>
            </c:strRef>
          </c:cat>
          <c:val>
            <c:numRef>
              <c:f>Sheet1!$C$2:$C$9</c:f>
              <c:numCache>
                <c:formatCode>0.0%</c:formatCode>
                <c:ptCount val="8"/>
                <c:pt idx="0">
                  <c:v>7.9357204673593085E-2</c:v>
                </c:pt>
                <c:pt idx="1">
                  <c:v>7.7511688285835101E-2</c:v>
                </c:pt>
                <c:pt idx="2">
                  <c:v>2.3952772645072028E-2</c:v>
                </c:pt>
                <c:pt idx="3">
                  <c:v>5.9207795234838545E-3</c:v>
                </c:pt>
                <c:pt idx="4">
                  <c:v>6.7976520282418879E-2</c:v>
                </c:pt>
                <c:pt idx="5">
                  <c:v>0.20331438871800397</c:v>
                </c:pt>
                <c:pt idx="6">
                  <c:v>0.21900127801394681</c:v>
                </c:pt>
                <c:pt idx="7">
                  <c:v>0.32296536785764629</c:v>
                </c:pt>
              </c:numCache>
            </c:numRef>
          </c:val>
          <c:extLst>
            <c:ext xmlns:c16="http://schemas.microsoft.com/office/drawing/2014/chart" uri="{C3380CC4-5D6E-409C-BE32-E72D297353CC}">
              <c16:uniqueId val="{00000001-FAD2-4A4B-87E7-F5525D1156F7}"/>
            </c:ext>
          </c:extLst>
        </c:ser>
        <c:dLbls>
          <c:dLblPos val="inEnd"/>
          <c:showLegendKey val="0"/>
          <c:showVal val="1"/>
          <c:showCatName val="0"/>
          <c:showSerName val="0"/>
          <c:showPercent val="0"/>
          <c:showBubbleSize val="0"/>
        </c:dLbls>
        <c:gapWidth val="41"/>
        <c:axId val="486739888"/>
        <c:axId val="486748416"/>
      </c:barChart>
      <c:catAx>
        <c:axId val="4867398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dk1">
                    <a:lumMod val="65000"/>
                    <a:lumOff val="35000"/>
                  </a:schemeClr>
                </a:solidFill>
                <a:effectLst/>
                <a:latin typeface="+mn-lt"/>
                <a:ea typeface="+mn-ea"/>
                <a:cs typeface="+mn-cs"/>
              </a:defRPr>
            </a:pPr>
            <a:endParaRPr lang="en-US"/>
          </a:p>
        </c:txPr>
        <c:crossAx val="486748416"/>
        <c:crosses val="autoZero"/>
        <c:auto val="1"/>
        <c:lblAlgn val="ctr"/>
        <c:lblOffset val="100"/>
        <c:noMultiLvlLbl val="0"/>
      </c:catAx>
      <c:valAx>
        <c:axId val="486748416"/>
        <c:scaling>
          <c:orientation val="minMax"/>
        </c:scaling>
        <c:delete val="1"/>
        <c:axPos val="l"/>
        <c:numFmt formatCode="0.0%" sourceLinked="1"/>
        <c:majorTickMark val="none"/>
        <c:minorTickMark val="none"/>
        <c:tickLblPos val="nextTo"/>
        <c:crossAx val="486739888"/>
        <c:crosses val="autoZero"/>
        <c:crossBetween val="between"/>
        <c:majorUnit val="0.1"/>
        <c:minorUnit val="0.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sz="2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A5B6E0F-1DB3-5A43-B8F9-5E1E696749DF}" type="datetimeFigureOut">
              <a:rPr lang="en-US"/>
              <a:pPr/>
              <a:t>11/26/2018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9C1F9FE-B8FF-F345-B45D-636AC2B598BD}" type="slidenum">
              <a:rPr/>
              <a:pPr/>
              <a:t>‹#›</a:t>
            </a:fld>
            <a:endParaRPr lang="en-US"/>
          </a:p>
        </p:txBody>
      </p:sp>
    </p:spTree>
    <p:extLst>
      <p:ext uri="{BB962C8B-B14F-4D97-AF65-F5344CB8AC3E}">
        <p14:creationId xmlns:p14="http://schemas.microsoft.com/office/powerpoint/2010/main" val="1905765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1BC211-ACBD-CB48-B939-364088D2CD6D}" type="datetimeFigureOut">
              <a:rPr lang="en-US"/>
              <a:pPr/>
              <a:t>11/26/2018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04D311-73F7-5D42-B843-E8305C73070F}" type="slidenum">
              <a:rPr/>
              <a:pPr/>
              <a:t>‹#›</a:t>
            </a:fld>
            <a:endParaRPr lang="en-US"/>
          </a:p>
        </p:txBody>
      </p:sp>
    </p:spTree>
    <p:extLst>
      <p:ext uri="{BB962C8B-B14F-4D97-AF65-F5344CB8AC3E}">
        <p14:creationId xmlns:p14="http://schemas.microsoft.com/office/powerpoint/2010/main" val="11940208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i.org/10.1093/aepp/ppx06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oecd.org/dataoecd/2/18/45159707.pdf"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doi.org/10.1093/aepp/ppx061"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D904D311-73F7-5D42-B843-E8305C73070F}" type="slidenum">
              <a:rPr lang="en-US" smtClean="0"/>
              <a:pPr/>
              <a:t>1</a:t>
            </a:fld>
            <a:endParaRPr lang="en-US"/>
          </a:p>
        </p:txBody>
      </p:sp>
    </p:spTree>
    <p:extLst>
      <p:ext uri="{BB962C8B-B14F-4D97-AF65-F5344CB8AC3E}">
        <p14:creationId xmlns:p14="http://schemas.microsoft.com/office/powerpoint/2010/main" val="524865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060FD-F02E-4569-8BF6-1E6BA959E2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391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Rodriguez-Pose</a:t>
            </a:r>
            <a:r>
              <a:rPr lang="en-US" b="1" baseline="0" dirty="0"/>
              <a:t> and </a:t>
            </a:r>
            <a:r>
              <a:rPr lang="en-US" b="1" baseline="0" dirty="0" err="1"/>
              <a:t>Ketterer</a:t>
            </a:r>
            <a:r>
              <a:rPr lang="en-US" b="1" baseline="0" dirty="0"/>
              <a:t> (2012) </a:t>
            </a:r>
            <a:r>
              <a:rPr lang="en-US" b="1" dirty="0"/>
              <a:t>DO LOCAL AMENITIES AFFECT THE APPEAL OF REGIONS IN EUROPE FOR MIGRANTS? Journal of Regional</a:t>
            </a:r>
            <a:r>
              <a:rPr lang="en-US" b="1" baseline="0" dirty="0"/>
              <a:t> Science.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latin typeface="+mn-lt"/>
                <a:ea typeface="+mn-ea"/>
                <a:cs typeface="+mn-cs"/>
              </a:rPr>
              <a:t>Olfert</a:t>
            </a:r>
            <a:r>
              <a:rPr lang="en-US" sz="1200" b="1" kern="1200" dirty="0">
                <a:solidFill>
                  <a:schemeClr val="tx1"/>
                </a:solidFill>
                <a:latin typeface="+mn-lt"/>
                <a:ea typeface="+mn-ea"/>
                <a:cs typeface="+mn-cs"/>
              </a:rPr>
              <a:t>,</a:t>
            </a:r>
            <a:r>
              <a:rPr lang="en-US" sz="1200" b="1" kern="1200" baseline="0" dirty="0">
                <a:solidFill>
                  <a:schemeClr val="tx1"/>
                </a:solidFill>
                <a:latin typeface="+mn-lt"/>
                <a:ea typeface="+mn-ea"/>
                <a:cs typeface="+mn-cs"/>
              </a:rPr>
              <a:t> M. Rose and David </a:t>
            </a:r>
            <a:r>
              <a:rPr lang="en-US" sz="1200" b="1" kern="1200" baseline="0" dirty="0" err="1">
                <a:solidFill>
                  <a:schemeClr val="tx1"/>
                </a:solidFill>
                <a:latin typeface="+mn-lt"/>
                <a:ea typeface="+mn-ea"/>
                <a:cs typeface="+mn-cs"/>
              </a:rPr>
              <a:t>Natcher</a:t>
            </a:r>
            <a:r>
              <a:rPr lang="en-US" sz="1200" b="1" kern="1200" baseline="0" dirty="0">
                <a:solidFill>
                  <a:schemeClr val="tx1"/>
                </a:solidFill>
                <a:latin typeface="+mn-lt"/>
                <a:ea typeface="+mn-ea"/>
                <a:cs typeface="+mn-cs"/>
              </a:rPr>
              <a:t>. “</a:t>
            </a:r>
            <a:r>
              <a:rPr lang="en-US" sz="1200" b="1" kern="1200" dirty="0">
                <a:solidFill>
                  <a:schemeClr val="tx1"/>
                </a:solidFill>
                <a:latin typeface="+mn-lt"/>
                <a:ea typeface="+mn-ea"/>
                <a:cs typeface="+mn-cs"/>
              </a:rPr>
              <a:t>Social Capital and Place-Based Policy: Aboriginal Communities in Canada.” University of </a:t>
            </a:r>
            <a:r>
              <a:rPr lang="en-US" sz="1200" b="1" kern="1200" dirty="0" err="1">
                <a:solidFill>
                  <a:schemeClr val="tx1"/>
                </a:solidFill>
                <a:latin typeface="+mn-lt"/>
                <a:ea typeface="+mn-ea"/>
                <a:cs typeface="+mn-cs"/>
              </a:rPr>
              <a:t>Saskatewan</a:t>
            </a:r>
            <a:endParaRPr lang="en-US" b="1" dirty="0"/>
          </a:p>
          <a:p>
            <a:r>
              <a:rPr lang="en-US" sz="1200" kern="1200" dirty="0" err="1" smtClean="0">
                <a:solidFill>
                  <a:schemeClr val="tx1"/>
                </a:solidFill>
                <a:effectLst/>
                <a:latin typeface="+mn-lt"/>
                <a:ea typeface="+mn-ea"/>
                <a:cs typeface="+mn-cs"/>
              </a:rPr>
              <a:t>Olfert</a:t>
            </a:r>
            <a:r>
              <a:rPr lang="en-US" sz="1200" kern="1200" dirty="0" smtClean="0">
                <a:solidFill>
                  <a:schemeClr val="tx1"/>
                </a:solidFill>
                <a:effectLst/>
                <a:latin typeface="+mn-lt"/>
                <a:ea typeface="+mn-ea"/>
                <a:cs typeface="+mn-cs"/>
              </a:rPr>
              <a:t>, M. Rose, Mark D. Partridge, Julio </a:t>
            </a:r>
            <a:r>
              <a:rPr lang="en-US" sz="1200" kern="1200" dirty="0" err="1" smtClean="0">
                <a:solidFill>
                  <a:schemeClr val="tx1"/>
                </a:solidFill>
                <a:effectLst/>
                <a:latin typeface="+mn-lt"/>
                <a:ea typeface="+mn-ea"/>
                <a:cs typeface="+mn-cs"/>
              </a:rPr>
              <a:t>Berdegué</a:t>
            </a:r>
            <a:r>
              <a:rPr lang="en-US" sz="1200" kern="1200" dirty="0" smtClean="0">
                <a:solidFill>
                  <a:schemeClr val="tx1"/>
                </a:solidFill>
                <a:effectLst/>
                <a:latin typeface="+mn-lt"/>
                <a:ea typeface="+mn-ea"/>
                <a:cs typeface="+mn-cs"/>
              </a:rPr>
              <a:t>, Javier </a:t>
            </a:r>
            <a:r>
              <a:rPr lang="en-US" sz="1200" kern="1200" dirty="0" err="1" smtClean="0">
                <a:solidFill>
                  <a:schemeClr val="tx1"/>
                </a:solidFill>
                <a:effectLst/>
                <a:latin typeface="+mn-lt"/>
                <a:ea typeface="+mn-ea"/>
                <a:cs typeface="+mn-cs"/>
              </a:rPr>
              <a:t>Escobal</a:t>
            </a:r>
            <a:r>
              <a:rPr lang="en-US" sz="1200" kern="1200" dirty="0" smtClean="0">
                <a:solidFill>
                  <a:schemeClr val="tx1"/>
                </a:solidFill>
                <a:effectLst/>
                <a:latin typeface="+mn-lt"/>
                <a:ea typeface="+mn-ea"/>
                <a:cs typeface="+mn-cs"/>
              </a:rPr>
              <a:t>, Benjamin </a:t>
            </a:r>
            <a:r>
              <a:rPr lang="en-US" sz="1200" kern="1200" dirty="0" err="1" smtClean="0">
                <a:solidFill>
                  <a:schemeClr val="tx1"/>
                </a:solidFill>
                <a:effectLst/>
                <a:latin typeface="+mn-lt"/>
                <a:ea typeface="+mn-ea"/>
                <a:cs typeface="+mn-cs"/>
              </a:rPr>
              <a:t>Jara</a:t>
            </a:r>
            <a:r>
              <a:rPr lang="en-US" sz="1200" kern="1200" dirty="0" smtClean="0">
                <a:solidFill>
                  <a:schemeClr val="tx1"/>
                </a:solidFill>
                <a:effectLst/>
                <a:latin typeface="+mn-lt"/>
                <a:ea typeface="+mn-ea"/>
                <a:cs typeface="+mn-cs"/>
              </a:rPr>
              <a:t>, and Felix </a:t>
            </a:r>
            <a:r>
              <a:rPr lang="en-US" sz="1200" kern="1200" dirty="0" err="1" smtClean="0">
                <a:solidFill>
                  <a:schemeClr val="tx1"/>
                </a:solidFill>
                <a:effectLst/>
                <a:latin typeface="+mn-lt"/>
                <a:ea typeface="+mn-ea"/>
                <a:cs typeface="+mn-cs"/>
              </a:rPr>
              <a:t>Modrego</a:t>
            </a:r>
            <a:r>
              <a:rPr lang="en-US" sz="1200" kern="1200" dirty="0" smtClean="0">
                <a:solidFill>
                  <a:schemeClr val="tx1"/>
                </a:solidFill>
                <a:effectLst/>
                <a:latin typeface="+mn-lt"/>
                <a:ea typeface="+mn-ea"/>
                <a:cs typeface="+mn-cs"/>
              </a:rPr>
              <a:t>. (2014)</a:t>
            </a:r>
            <a:r>
              <a:rPr lang="en-US" sz="1200" kern="1200" baseline="30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“Places for Place-Based Policies” </a:t>
            </a:r>
            <a:r>
              <a:rPr lang="en-US" sz="1200" i="1" kern="1200" dirty="0" smtClean="0">
                <a:solidFill>
                  <a:schemeClr val="tx1"/>
                </a:solidFill>
                <a:effectLst/>
                <a:latin typeface="+mn-lt"/>
                <a:ea typeface="+mn-ea"/>
                <a:cs typeface="+mn-cs"/>
              </a:rPr>
              <a:t>Development Policy Review</a:t>
            </a:r>
            <a:r>
              <a:rPr lang="en-US" sz="1200" kern="1200" dirty="0" smtClean="0">
                <a:solidFill>
                  <a:schemeClr val="tx1"/>
                </a:solidFill>
                <a:effectLst/>
                <a:latin typeface="+mn-lt"/>
                <a:ea typeface="+mn-ea"/>
                <a:cs typeface="+mn-cs"/>
              </a:rPr>
              <a:t>. 32: 5-32.</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04D311-73F7-5D42-B843-E8305C7307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0601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0060FD-F02E-4569-8BF6-1E6BA959E2F1}" type="slidenum">
              <a:rPr lang="en-US" smtClean="0"/>
              <a:t>21</a:t>
            </a:fld>
            <a:endParaRPr lang="en-US"/>
          </a:p>
        </p:txBody>
      </p:sp>
    </p:spTree>
    <p:extLst>
      <p:ext uri="{BB962C8B-B14F-4D97-AF65-F5344CB8AC3E}">
        <p14:creationId xmlns:p14="http://schemas.microsoft.com/office/powerpoint/2010/main" val="2030829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060FD-F02E-4569-8BF6-1E6BA959E2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225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060FD-F02E-4569-8BF6-1E6BA959E2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178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27D2E6-674D-40EB-BC95-015963175CA7}"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To illustrate the change in rural America, note that roughly all of Rural America outside of the Northeast and the West Coast was farm dependent in 1950.</a:t>
            </a:r>
          </a:p>
          <a:p>
            <a:pPr eaLnBrk="1" hangingPunct="1"/>
            <a:r>
              <a:rPr lang="en-US" altLang="en-US">
                <a:latin typeface="Arial" panose="020B0604020202020204" pitchFamily="34" charset="0"/>
              </a:rPr>
              <a:t>That “rural” economy was very influenced by global events such as the boom in commodity prices surrounding WW II and the Korean War.</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435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072BF2-2945-4A67-BE35-46550EE5D377}"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a:latin typeface="Arial" panose="020B0604020202020204" pitchFamily="34" charset="0"/>
              </a:rPr>
              <a:t>In terms of rural development, it is the green counties that would mostly benefit from expanded farming employment. Other rural counties are much more tied to nearby urban areas in an interdependent relationship.</a:t>
            </a:r>
          </a:p>
          <a:p>
            <a:pPr eaLnBrk="1" hangingPunct="1">
              <a:buFontTx/>
              <a:buChar char="•"/>
            </a:pPr>
            <a:r>
              <a:rPr lang="en-US" altLang="en-US">
                <a:latin typeface="Arial" panose="020B0604020202020204" pitchFamily="34" charset="0"/>
              </a:rPr>
              <a:t>By 2000, farm dependent counties were mostly limited to the Great Plains. Other remote rural counties that have often struggled include natural resource dependent counties—usually in mining or forestry. </a:t>
            </a:r>
          </a:p>
          <a:p>
            <a:pPr eaLnBrk="1" hangingPunct="1">
              <a:buFontTx/>
              <a:buChar char="•"/>
            </a:pPr>
            <a:r>
              <a:rPr lang="en-US" altLang="en-US">
                <a:latin typeface="Arial" panose="020B0604020202020204" pitchFamily="34" charset="0"/>
              </a:rPr>
              <a:t>The rapid increases in productivity in farming and natural resources have put these regions at a disadvantage in terms of employment opportunities (e.g., we need fewer farmers to produce the same amount of food as we did in the 1940s). Farm productivity is good for feeding the world, but has put many rural communities under stress. </a:t>
            </a:r>
          </a:p>
          <a:p>
            <a:pPr eaLnBrk="1" hangingPunct="1">
              <a:buFontTx/>
              <a:buChar char="•"/>
            </a:pPr>
            <a:r>
              <a:rPr lang="en-US" altLang="en-US">
                <a:latin typeface="Arial" panose="020B0604020202020204" pitchFamily="34" charset="0"/>
              </a:rPr>
              <a:t>Another problem is the tremendous changes in rural America have gone mostly unrecognized in key circles. Policies are often designed with the 1950 vision of rural America, not the current much more diverse version. </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552796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Rodriguez-Pose</a:t>
            </a:r>
            <a:r>
              <a:rPr lang="en-US" b="1" baseline="0" dirty="0"/>
              <a:t> and </a:t>
            </a:r>
            <a:r>
              <a:rPr lang="en-US" b="1" baseline="0" dirty="0" err="1"/>
              <a:t>Ketterer</a:t>
            </a:r>
            <a:r>
              <a:rPr lang="en-US" b="1" baseline="0" dirty="0"/>
              <a:t> (2012) </a:t>
            </a:r>
            <a:r>
              <a:rPr lang="en-US" b="1" dirty="0"/>
              <a:t>DO LOCAL AMENITIES AFFECT THE APPEAL OF REGIONS IN EUROPE FOR MIGRANTS? Journal of Regional</a:t>
            </a:r>
            <a:r>
              <a:rPr lang="en-US" b="1" baseline="0" dirty="0"/>
              <a:t> Science.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latin typeface="+mn-lt"/>
                <a:ea typeface="+mn-ea"/>
                <a:cs typeface="+mn-cs"/>
              </a:rPr>
              <a:t>Olfert</a:t>
            </a:r>
            <a:r>
              <a:rPr lang="en-US" sz="1200" b="1" kern="1200" dirty="0">
                <a:solidFill>
                  <a:schemeClr val="tx1"/>
                </a:solidFill>
                <a:latin typeface="+mn-lt"/>
                <a:ea typeface="+mn-ea"/>
                <a:cs typeface="+mn-cs"/>
              </a:rPr>
              <a:t>,</a:t>
            </a:r>
            <a:r>
              <a:rPr lang="en-US" sz="1200" b="1" kern="1200" baseline="0" dirty="0">
                <a:solidFill>
                  <a:schemeClr val="tx1"/>
                </a:solidFill>
                <a:latin typeface="+mn-lt"/>
                <a:ea typeface="+mn-ea"/>
                <a:cs typeface="+mn-cs"/>
              </a:rPr>
              <a:t> M. Rose and David </a:t>
            </a:r>
            <a:r>
              <a:rPr lang="en-US" sz="1200" b="1" kern="1200" baseline="0" dirty="0" err="1">
                <a:solidFill>
                  <a:schemeClr val="tx1"/>
                </a:solidFill>
                <a:latin typeface="+mn-lt"/>
                <a:ea typeface="+mn-ea"/>
                <a:cs typeface="+mn-cs"/>
              </a:rPr>
              <a:t>Natcher</a:t>
            </a:r>
            <a:r>
              <a:rPr lang="en-US" sz="1200" b="1" kern="1200" baseline="0" dirty="0">
                <a:solidFill>
                  <a:schemeClr val="tx1"/>
                </a:solidFill>
                <a:latin typeface="+mn-lt"/>
                <a:ea typeface="+mn-ea"/>
                <a:cs typeface="+mn-cs"/>
              </a:rPr>
              <a:t>. “</a:t>
            </a:r>
            <a:r>
              <a:rPr lang="en-US" sz="1200" b="1" kern="1200" dirty="0">
                <a:solidFill>
                  <a:schemeClr val="tx1"/>
                </a:solidFill>
                <a:latin typeface="+mn-lt"/>
                <a:ea typeface="+mn-ea"/>
                <a:cs typeface="+mn-cs"/>
              </a:rPr>
              <a:t>Social Capital and Place-Based Policy: Aboriginal Communities in Canada.” University of </a:t>
            </a:r>
            <a:r>
              <a:rPr lang="en-US" sz="1200" b="1" kern="1200" dirty="0" err="1">
                <a:solidFill>
                  <a:schemeClr val="tx1"/>
                </a:solidFill>
                <a:latin typeface="+mn-lt"/>
                <a:ea typeface="+mn-ea"/>
                <a:cs typeface="+mn-cs"/>
              </a:rPr>
              <a:t>Saskatewan</a:t>
            </a:r>
            <a:endParaRPr lang="en-US" b="1" dirty="0"/>
          </a:p>
          <a:p>
            <a:r>
              <a:rPr lang="en-US" sz="1200" kern="1200" dirty="0" err="1" smtClean="0">
                <a:solidFill>
                  <a:schemeClr val="tx1"/>
                </a:solidFill>
                <a:effectLst/>
                <a:latin typeface="+mn-lt"/>
                <a:ea typeface="+mn-ea"/>
                <a:cs typeface="+mn-cs"/>
              </a:rPr>
              <a:t>Olfert</a:t>
            </a:r>
            <a:r>
              <a:rPr lang="en-US" sz="1200" kern="1200" dirty="0" smtClean="0">
                <a:solidFill>
                  <a:schemeClr val="tx1"/>
                </a:solidFill>
                <a:effectLst/>
                <a:latin typeface="+mn-lt"/>
                <a:ea typeface="+mn-ea"/>
                <a:cs typeface="+mn-cs"/>
              </a:rPr>
              <a:t>, M. Rose, Mark D. Partridge, Julio </a:t>
            </a:r>
            <a:r>
              <a:rPr lang="en-US" sz="1200" kern="1200" dirty="0" err="1" smtClean="0">
                <a:solidFill>
                  <a:schemeClr val="tx1"/>
                </a:solidFill>
                <a:effectLst/>
                <a:latin typeface="+mn-lt"/>
                <a:ea typeface="+mn-ea"/>
                <a:cs typeface="+mn-cs"/>
              </a:rPr>
              <a:t>Berdegué</a:t>
            </a:r>
            <a:r>
              <a:rPr lang="en-US" sz="1200" kern="1200" dirty="0" smtClean="0">
                <a:solidFill>
                  <a:schemeClr val="tx1"/>
                </a:solidFill>
                <a:effectLst/>
                <a:latin typeface="+mn-lt"/>
                <a:ea typeface="+mn-ea"/>
                <a:cs typeface="+mn-cs"/>
              </a:rPr>
              <a:t>, Javier </a:t>
            </a:r>
            <a:r>
              <a:rPr lang="en-US" sz="1200" kern="1200" dirty="0" err="1" smtClean="0">
                <a:solidFill>
                  <a:schemeClr val="tx1"/>
                </a:solidFill>
                <a:effectLst/>
                <a:latin typeface="+mn-lt"/>
                <a:ea typeface="+mn-ea"/>
                <a:cs typeface="+mn-cs"/>
              </a:rPr>
              <a:t>Escobal</a:t>
            </a:r>
            <a:r>
              <a:rPr lang="en-US" sz="1200" kern="1200" dirty="0" smtClean="0">
                <a:solidFill>
                  <a:schemeClr val="tx1"/>
                </a:solidFill>
                <a:effectLst/>
                <a:latin typeface="+mn-lt"/>
                <a:ea typeface="+mn-ea"/>
                <a:cs typeface="+mn-cs"/>
              </a:rPr>
              <a:t>, Benjamin </a:t>
            </a:r>
            <a:r>
              <a:rPr lang="en-US" sz="1200" kern="1200" dirty="0" err="1" smtClean="0">
                <a:solidFill>
                  <a:schemeClr val="tx1"/>
                </a:solidFill>
                <a:effectLst/>
                <a:latin typeface="+mn-lt"/>
                <a:ea typeface="+mn-ea"/>
                <a:cs typeface="+mn-cs"/>
              </a:rPr>
              <a:t>Jara</a:t>
            </a:r>
            <a:r>
              <a:rPr lang="en-US" sz="1200" kern="1200" dirty="0" smtClean="0">
                <a:solidFill>
                  <a:schemeClr val="tx1"/>
                </a:solidFill>
                <a:effectLst/>
                <a:latin typeface="+mn-lt"/>
                <a:ea typeface="+mn-ea"/>
                <a:cs typeface="+mn-cs"/>
              </a:rPr>
              <a:t>, and Felix </a:t>
            </a:r>
            <a:r>
              <a:rPr lang="en-US" sz="1200" kern="1200" dirty="0" err="1" smtClean="0">
                <a:solidFill>
                  <a:schemeClr val="tx1"/>
                </a:solidFill>
                <a:effectLst/>
                <a:latin typeface="+mn-lt"/>
                <a:ea typeface="+mn-ea"/>
                <a:cs typeface="+mn-cs"/>
              </a:rPr>
              <a:t>Modrego</a:t>
            </a:r>
            <a:r>
              <a:rPr lang="en-US" sz="1200" kern="1200" dirty="0" smtClean="0">
                <a:solidFill>
                  <a:schemeClr val="tx1"/>
                </a:solidFill>
                <a:effectLst/>
                <a:latin typeface="+mn-lt"/>
                <a:ea typeface="+mn-ea"/>
                <a:cs typeface="+mn-cs"/>
              </a:rPr>
              <a:t>. (2014)</a:t>
            </a:r>
            <a:r>
              <a:rPr lang="en-US" sz="1200" kern="1200" baseline="30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“Places for Place-Based Policies” </a:t>
            </a:r>
            <a:r>
              <a:rPr lang="en-US" sz="1200" i="1" kern="1200" dirty="0" smtClean="0">
                <a:solidFill>
                  <a:schemeClr val="tx1"/>
                </a:solidFill>
                <a:effectLst/>
                <a:latin typeface="+mn-lt"/>
                <a:ea typeface="+mn-ea"/>
                <a:cs typeface="+mn-cs"/>
              </a:rPr>
              <a:t>Development Policy Review</a:t>
            </a:r>
            <a:r>
              <a:rPr lang="en-US" sz="1200" kern="1200" dirty="0" smtClean="0">
                <a:solidFill>
                  <a:schemeClr val="tx1"/>
                </a:solidFill>
                <a:effectLst/>
                <a:latin typeface="+mn-lt"/>
                <a:ea typeface="+mn-ea"/>
                <a:cs typeface="+mn-cs"/>
              </a:rPr>
              <a:t>. 32: 5-32.</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04D311-73F7-5D42-B843-E8305C7307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0292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Rodriguez-Pose</a:t>
            </a:r>
            <a:r>
              <a:rPr lang="en-US" b="1" baseline="0" dirty="0"/>
              <a:t> and </a:t>
            </a:r>
            <a:r>
              <a:rPr lang="en-US" b="1" baseline="0" dirty="0" err="1"/>
              <a:t>Ketterer</a:t>
            </a:r>
            <a:r>
              <a:rPr lang="en-US" b="1" baseline="0" dirty="0"/>
              <a:t> (2012) </a:t>
            </a:r>
            <a:r>
              <a:rPr lang="en-US" b="1" dirty="0"/>
              <a:t>DO LOCAL AMENITIES AFFECT THE APPEAL OF REGIONS IN EUROPE FOR MIGRANTS? Journal of Regional</a:t>
            </a:r>
            <a:r>
              <a:rPr lang="en-US" b="1" baseline="0" dirty="0"/>
              <a:t> Science.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latin typeface="+mn-lt"/>
                <a:ea typeface="+mn-ea"/>
                <a:cs typeface="+mn-cs"/>
              </a:rPr>
              <a:t>Olfert</a:t>
            </a:r>
            <a:r>
              <a:rPr lang="en-US" sz="1200" b="1" kern="1200" dirty="0">
                <a:solidFill>
                  <a:schemeClr val="tx1"/>
                </a:solidFill>
                <a:latin typeface="+mn-lt"/>
                <a:ea typeface="+mn-ea"/>
                <a:cs typeface="+mn-cs"/>
              </a:rPr>
              <a:t>,</a:t>
            </a:r>
            <a:r>
              <a:rPr lang="en-US" sz="1200" b="1" kern="1200" baseline="0" dirty="0">
                <a:solidFill>
                  <a:schemeClr val="tx1"/>
                </a:solidFill>
                <a:latin typeface="+mn-lt"/>
                <a:ea typeface="+mn-ea"/>
                <a:cs typeface="+mn-cs"/>
              </a:rPr>
              <a:t> M. Rose and David </a:t>
            </a:r>
            <a:r>
              <a:rPr lang="en-US" sz="1200" b="1" kern="1200" baseline="0" dirty="0" err="1">
                <a:solidFill>
                  <a:schemeClr val="tx1"/>
                </a:solidFill>
                <a:latin typeface="+mn-lt"/>
                <a:ea typeface="+mn-ea"/>
                <a:cs typeface="+mn-cs"/>
              </a:rPr>
              <a:t>Natcher</a:t>
            </a:r>
            <a:r>
              <a:rPr lang="en-US" sz="1200" b="1" kern="1200" baseline="0" dirty="0">
                <a:solidFill>
                  <a:schemeClr val="tx1"/>
                </a:solidFill>
                <a:latin typeface="+mn-lt"/>
                <a:ea typeface="+mn-ea"/>
                <a:cs typeface="+mn-cs"/>
              </a:rPr>
              <a:t>. “</a:t>
            </a:r>
            <a:r>
              <a:rPr lang="en-US" sz="1200" b="1" kern="1200" dirty="0">
                <a:solidFill>
                  <a:schemeClr val="tx1"/>
                </a:solidFill>
                <a:latin typeface="+mn-lt"/>
                <a:ea typeface="+mn-ea"/>
                <a:cs typeface="+mn-cs"/>
              </a:rPr>
              <a:t>Social Capital and Place-Based Policy: Aboriginal Communities in Canada.” University of </a:t>
            </a:r>
            <a:r>
              <a:rPr lang="en-US" sz="1200" b="1" kern="1200" dirty="0" err="1">
                <a:solidFill>
                  <a:schemeClr val="tx1"/>
                </a:solidFill>
                <a:latin typeface="+mn-lt"/>
                <a:ea typeface="+mn-ea"/>
                <a:cs typeface="+mn-cs"/>
              </a:rPr>
              <a:t>Saskatewan</a:t>
            </a:r>
            <a:endParaRPr lang="en-US" b="1" dirty="0"/>
          </a:p>
          <a:p>
            <a:r>
              <a:rPr lang="en-US" sz="1200" kern="1200" dirty="0" err="1" smtClean="0">
                <a:solidFill>
                  <a:schemeClr val="tx1"/>
                </a:solidFill>
                <a:effectLst/>
                <a:latin typeface="+mn-lt"/>
                <a:ea typeface="+mn-ea"/>
                <a:cs typeface="+mn-cs"/>
              </a:rPr>
              <a:t>Olfert</a:t>
            </a:r>
            <a:r>
              <a:rPr lang="en-US" sz="1200" kern="1200" dirty="0" smtClean="0">
                <a:solidFill>
                  <a:schemeClr val="tx1"/>
                </a:solidFill>
                <a:effectLst/>
                <a:latin typeface="+mn-lt"/>
                <a:ea typeface="+mn-ea"/>
                <a:cs typeface="+mn-cs"/>
              </a:rPr>
              <a:t>, M. Rose, Mark D. Partridge, Julio </a:t>
            </a:r>
            <a:r>
              <a:rPr lang="en-US" sz="1200" kern="1200" dirty="0" err="1" smtClean="0">
                <a:solidFill>
                  <a:schemeClr val="tx1"/>
                </a:solidFill>
                <a:effectLst/>
                <a:latin typeface="+mn-lt"/>
                <a:ea typeface="+mn-ea"/>
                <a:cs typeface="+mn-cs"/>
              </a:rPr>
              <a:t>Berdegué</a:t>
            </a:r>
            <a:r>
              <a:rPr lang="en-US" sz="1200" kern="1200" dirty="0" smtClean="0">
                <a:solidFill>
                  <a:schemeClr val="tx1"/>
                </a:solidFill>
                <a:effectLst/>
                <a:latin typeface="+mn-lt"/>
                <a:ea typeface="+mn-ea"/>
                <a:cs typeface="+mn-cs"/>
              </a:rPr>
              <a:t>, Javier </a:t>
            </a:r>
            <a:r>
              <a:rPr lang="en-US" sz="1200" kern="1200" dirty="0" err="1" smtClean="0">
                <a:solidFill>
                  <a:schemeClr val="tx1"/>
                </a:solidFill>
                <a:effectLst/>
                <a:latin typeface="+mn-lt"/>
                <a:ea typeface="+mn-ea"/>
                <a:cs typeface="+mn-cs"/>
              </a:rPr>
              <a:t>Escobal</a:t>
            </a:r>
            <a:r>
              <a:rPr lang="en-US" sz="1200" kern="1200" dirty="0" smtClean="0">
                <a:solidFill>
                  <a:schemeClr val="tx1"/>
                </a:solidFill>
                <a:effectLst/>
                <a:latin typeface="+mn-lt"/>
                <a:ea typeface="+mn-ea"/>
                <a:cs typeface="+mn-cs"/>
              </a:rPr>
              <a:t>, Benjamin </a:t>
            </a:r>
            <a:r>
              <a:rPr lang="en-US" sz="1200" kern="1200" dirty="0" err="1" smtClean="0">
                <a:solidFill>
                  <a:schemeClr val="tx1"/>
                </a:solidFill>
                <a:effectLst/>
                <a:latin typeface="+mn-lt"/>
                <a:ea typeface="+mn-ea"/>
                <a:cs typeface="+mn-cs"/>
              </a:rPr>
              <a:t>Jara</a:t>
            </a:r>
            <a:r>
              <a:rPr lang="en-US" sz="1200" kern="1200" dirty="0" smtClean="0">
                <a:solidFill>
                  <a:schemeClr val="tx1"/>
                </a:solidFill>
                <a:effectLst/>
                <a:latin typeface="+mn-lt"/>
                <a:ea typeface="+mn-ea"/>
                <a:cs typeface="+mn-cs"/>
              </a:rPr>
              <a:t>, and Felix </a:t>
            </a:r>
            <a:r>
              <a:rPr lang="en-US" sz="1200" kern="1200" dirty="0" err="1" smtClean="0">
                <a:solidFill>
                  <a:schemeClr val="tx1"/>
                </a:solidFill>
                <a:effectLst/>
                <a:latin typeface="+mn-lt"/>
                <a:ea typeface="+mn-ea"/>
                <a:cs typeface="+mn-cs"/>
              </a:rPr>
              <a:t>Modrego</a:t>
            </a:r>
            <a:r>
              <a:rPr lang="en-US" sz="1200" kern="1200" dirty="0" smtClean="0">
                <a:solidFill>
                  <a:schemeClr val="tx1"/>
                </a:solidFill>
                <a:effectLst/>
                <a:latin typeface="+mn-lt"/>
                <a:ea typeface="+mn-ea"/>
                <a:cs typeface="+mn-cs"/>
              </a:rPr>
              <a:t>. (2014)</a:t>
            </a:r>
            <a:r>
              <a:rPr lang="en-US" sz="1200" kern="1200" baseline="30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“Places for Place-Based Policies” </a:t>
            </a:r>
            <a:r>
              <a:rPr lang="en-US" sz="1200" i="1" kern="1200" dirty="0" smtClean="0">
                <a:solidFill>
                  <a:schemeClr val="tx1"/>
                </a:solidFill>
                <a:effectLst/>
                <a:latin typeface="+mn-lt"/>
                <a:ea typeface="+mn-ea"/>
                <a:cs typeface="+mn-cs"/>
              </a:rPr>
              <a:t>Development Policy Review</a:t>
            </a:r>
            <a:r>
              <a:rPr lang="en-US" sz="1200" kern="1200" dirty="0" smtClean="0">
                <a:solidFill>
                  <a:schemeClr val="tx1"/>
                </a:solidFill>
                <a:effectLst/>
                <a:latin typeface="+mn-lt"/>
                <a:ea typeface="+mn-ea"/>
                <a:cs typeface="+mn-cs"/>
              </a:rPr>
              <a:t>. 32: 5-32.</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04D311-73F7-5D42-B843-E8305C7307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1235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Rodriguez-Pose</a:t>
            </a:r>
            <a:r>
              <a:rPr lang="en-US" b="1" baseline="0" dirty="0"/>
              <a:t> and </a:t>
            </a:r>
            <a:r>
              <a:rPr lang="en-US" b="1" baseline="0" dirty="0" err="1"/>
              <a:t>Ketterer</a:t>
            </a:r>
            <a:r>
              <a:rPr lang="en-US" b="1" baseline="0" dirty="0"/>
              <a:t> (2012) </a:t>
            </a:r>
            <a:r>
              <a:rPr lang="en-US" b="1" dirty="0"/>
              <a:t>DO LOCAL AMENITIES AFFECT THE APPEAL OF REGIONS IN EUROPE FOR MIGRANTS? Journal of Regional</a:t>
            </a:r>
            <a:r>
              <a:rPr lang="en-US" b="1" baseline="0" dirty="0"/>
              <a:t> Science.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latin typeface="+mn-lt"/>
                <a:ea typeface="+mn-ea"/>
                <a:cs typeface="+mn-cs"/>
              </a:rPr>
              <a:t>Olfert</a:t>
            </a:r>
            <a:r>
              <a:rPr lang="en-US" sz="1200" b="1" kern="1200" dirty="0">
                <a:solidFill>
                  <a:schemeClr val="tx1"/>
                </a:solidFill>
                <a:latin typeface="+mn-lt"/>
                <a:ea typeface="+mn-ea"/>
                <a:cs typeface="+mn-cs"/>
              </a:rPr>
              <a:t>,</a:t>
            </a:r>
            <a:r>
              <a:rPr lang="en-US" sz="1200" b="1" kern="1200" baseline="0" dirty="0">
                <a:solidFill>
                  <a:schemeClr val="tx1"/>
                </a:solidFill>
                <a:latin typeface="+mn-lt"/>
                <a:ea typeface="+mn-ea"/>
                <a:cs typeface="+mn-cs"/>
              </a:rPr>
              <a:t> M. Rose and David </a:t>
            </a:r>
            <a:r>
              <a:rPr lang="en-US" sz="1200" b="1" kern="1200" baseline="0" dirty="0" err="1">
                <a:solidFill>
                  <a:schemeClr val="tx1"/>
                </a:solidFill>
                <a:latin typeface="+mn-lt"/>
                <a:ea typeface="+mn-ea"/>
                <a:cs typeface="+mn-cs"/>
              </a:rPr>
              <a:t>Natcher</a:t>
            </a:r>
            <a:r>
              <a:rPr lang="en-US" sz="1200" b="1" kern="1200" baseline="0" dirty="0">
                <a:solidFill>
                  <a:schemeClr val="tx1"/>
                </a:solidFill>
                <a:latin typeface="+mn-lt"/>
                <a:ea typeface="+mn-ea"/>
                <a:cs typeface="+mn-cs"/>
              </a:rPr>
              <a:t>. “</a:t>
            </a:r>
            <a:r>
              <a:rPr lang="en-US" sz="1200" b="1" kern="1200" dirty="0">
                <a:solidFill>
                  <a:schemeClr val="tx1"/>
                </a:solidFill>
                <a:latin typeface="+mn-lt"/>
                <a:ea typeface="+mn-ea"/>
                <a:cs typeface="+mn-cs"/>
              </a:rPr>
              <a:t>Social Capital and Place-Based Policy: Aboriginal Communities in Canada.” University of </a:t>
            </a:r>
            <a:r>
              <a:rPr lang="en-US" sz="1200" b="1" kern="1200" dirty="0" err="1">
                <a:solidFill>
                  <a:schemeClr val="tx1"/>
                </a:solidFill>
                <a:latin typeface="+mn-lt"/>
                <a:ea typeface="+mn-ea"/>
                <a:cs typeface="+mn-cs"/>
              </a:rPr>
              <a:t>Saskatewan</a:t>
            </a:r>
            <a:endParaRPr lang="en-US" b="1" dirty="0"/>
          </a:p>
          <a:p>
            <a:r>
              <a:rPr lang="en-US" sz="1200" kern="1200" dirty="0" err="1" smtClean="0">
                <a:solidFill>
                  <a:schemeClr val="tx1"/>
                </a:solidFill>
                <a:effectLst/>
                <a:latin typeface="+mn-lt"/>
                <a:ea typeface="+mn-ea"/>
                <a:cs typeface="+mn-cs"/>
              </a:rPr>
              <a:t>Olfert</a:t>
            </a:r>
            <a:r>
              <a:rPr lang="en-US" sz="1200" kern="1200" dirty="0" smtClean="0">
                <a:solidFill>
                  <a:schemeClr val="tx1"/>
                </a:solidFill>
                <a:effectLst/>
                <a:latin typeface="+mn-lt"/>
                <a:ea typeface="+mn-ea"/>
                <a:cs typeface="+mn-cs"/>
              </a:rPr>
              <a:t>, M. Rose, Mark D. Partridge, Julio </a:t>
            </a:r>
            <a:r>
              <a:rPr lang="en-US" sz="1200" kern="1200" dirty="0" err="1" smtClean="0">
                <a:solidFill>
                  <a:schemeClr val="tx1"/>
                </a:solidFill>
                <a:effectLst/>
                <a:latin typeface="+mn-lt"/>
                <a:ea typeface="+mn-ea"/>
                <a:cs typeface="+mn-cs"/>
              </a:rPr>
              <a:t>Berdegué</a:t>
            </a:r>
            <a:r>
              <a:rPr lang="en-US" sz="1200" kern="1200" dirty="0" smtClean="0">
                <a:solidFill>
                  <a:schemeClr val="tx1"/>
                </a:solidFill>
                <a:effectLst/>
                <a:latin typeface="+mn-lt"/>
                <a:ea typeface="+mn-ea"/>
                <a:cs typeface="+mn-cs"/>
              </a:rPr>
              <a:t>, Javier </a:t>
            </a:r>
            <a:r>
              <a:rPr lang="en-US" sz="1200" kern="1200" dirty="0" err="1" smtClean="0">
                <a:solidFill>
                  <a:schemeClr val="tx1"/>
                </a:solidFill>
                <a:effectLst/>
                <a:latin typeface="+mn-lt"/>
                <a:ea typeface="+mn-ea"/>
                <a:cs typeface="+mn-cs"/>
              </a:rPr>
              <a:t>Escobal</a:t>
            </a:r>
            <a:r>
              <a:rPr lang="en-US" sz="1200" kern="1200" dirty="0" smtClean="0">
                <a:solidFill>
                  <a:schemeClr val="tx1"/>
                </a:solidFill>
                <a:effectLst/>
                <a:latin typeface="+mn-lt"/>
                <a:ea typeface="+mn-ea"/>
                <a:cs typeface="+mn-cs"/>
              </a:rPr>
              <a:t>, Benjamin </a:t>
            </a:r>
            <a:r>
              <a:rPr lang="en-US" sz="1200" kern="1200" dirty="0" err="1" smtClean="0">
                <a:solidFill>
                  <a:schemeClr val="tx1"/>
                </a:solidFill>
                <a:effectLst/>
                <a:latin typeface="+mn-lt"/>
                <a:ea typeface="+mn-ea"/>
                <a:cs typeface="+mn-cs"/>
              </a:rPr>
              <a:t>Jara</a:t>
            </a:r>
            <a:r>
              <a:rPr lang="en-US" sz="1200" kern="1200" dirty="0" smtClean="0">
                <a:solidFill>
                  <a:schemeClr val="tx1"/>
                </a:solidFill>
                <a:effectLst/>
                <a:latin typeface="+mn-lt"/>
                <a:ea typeface="+mn-ea"/>
                <a:cs typeface="+mn-cs"/>
              </a:rPr>
              <a:t>, and Felix </a:t>
            </a:r>
            <a:r>
              <a:rPr lang="en-US" sz="1200" kern="1200" dirty="0" err="1" smtClean="0">
                <a:solidFill>
                  <a:schemeClr val="tx1"/>
                </a:solidFill>
                <a:effectLst/>
                <a:latin typeface="+mn-lt"/>
                <a:ea typeface="+mn-ea"/>
                <a:cs typeface="+mn-cs"/>
              </a:rPr>
              <a:t>Modrego</a:t>
            </a:r>
            <a:r>
              <a:rPr lang="en-US" sz="1200" kern="1200" dirty="0" smtClean="0">
                <a:solidFill>
                  <a:schemeClr val="tx1"/>
                </a:solidFill>
                <a:effectLst/>
                <a:latin typeface="+mn-lt"/>
                <a:ea typeface="+mn-ea"/>
                <a:cs typeface="+mn-cs"/>
              </a:rPr>
              <a:t>. (2014)</a:t>
            </a:r>
            <a:r>
              <a:rPr lang="en-US" sz="1200" kern="1200" baseline="30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“Places for Place-Based Policies” </a:t>
            </a:r>
            <a:r>
              <a:rPr lang="en-US" sz="1200" i="1" kern="1200" dirty="0" smtClean="0">
                <a:solidFill>
                  <a:schemeClr val="tx1"/>
                </a:solidFill>
                <a:effectLst/>
                <a:latin typeface="+mn-lt"/>
                <a:ea typeface="+mn-ea"/>
                <a:cs typeface="+mn-cs"/>
              </a:rPr>
              <a:t>Development Policy Review</a:t>
            </a:r>
            <a:r>
              <a:rPr lang="en-US" sz="1200" kern="1200" dirty="0" smtClean="0">
                <a:solidFill>
                  <a:schemeClr val="tx1"/>
                </a:solidFill>
                <a:effectLst/>
                <a:latin typeface="+mn-lt"/>
                <a:ea typeface="+mn-ea"/>
                <a:cs typeface="+mn-cs"/>
              </a:rPr>
              <a:t>. 32: 5-32.</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04D311-73F7-5D42-B843-E8305C7307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881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of this presentation follows:</a:t>
            </a:r>
          </a:p>
          <a:p>
            <a:r>
              <a:rPr lang="en-US" sz="1200" kern="1200" dirty="0">
                <a:solidFill>
                  <a:schemeClr val="tx1"/>
                </a:solidFill>
                <a:effectLst/>
                <a:latin typeface="+mn-lt"/>
                <a:ea typeface="+mn-ea"/>
                <a:cs typeface="+mn-cs"/>
              </a:rPr>
              <a:t>Partridge, Mark D. and M. Rose </a:t>
            </a:r>
            <a:r>
              <a:rPr lang="en-US" sz="1200" kern="1200" dirty="0" err="1">
                <a:solidFill>
                  <a:schemeClr val="tx1"/>
                </a:solidFill>
                <a:effectLst/>
                <a:latin typeface="+mn-lt"/>
                <a:ea typeface="+mn-ea"/>
                <a:cs typeface="+mn-cs"/>
              </a:rPr>
              <a:t>Olfert</a:t>
            </a:r>
            <a:r>
              <a:rPr lang="en-US" sz="1200" kern="1200" dirty="0">
                <a:solidFill>
                  <a:schemeClr val="tx1"/>
                </a:solidFill>
                <a:effectLst/>
                <a:latin typeface="+mn-lt"/>
                <a:ea typeface="+mn-ea"/>
                <a:cs typeface="+mn-cs"/>
              </a:rPr>
              <a:t>. (2011) “The Winners' Choice: Sustainable Economic Strategies for Successful 21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Century Regions.” </a:t>
            </a:r>
            <a:r>
              <a:rPr lang="en-US" sz="1200" i="1" kern="1200" dirty="0">
                <a:solidFill>
                  <a:schemeClr val="tx1"/>
                </a:solidFill>
                <a:effectLst/>
                <a:latin typeface="+mn-lt"/>
                <a:ea typeface="+mn-ea"/>
                <a:cs typeface="+mn-cs"/>
              </a:rPr>
              <a:t>Applied Economic Perspectives and Policy</a:t>
            </a:r>
            <a:r>
              <a:rPr lang="en-US" sz="1200" kern="1200" dirty="0">
                <a:solidFill>
                  <a:schemeClr val="tx1"/>
                </a:solidFill>
                <a:effectLst/>
                <a:latin typeface="+mn-lt"/>
                <a:ea typeface="+mn-ea"/>
                <a:cs typeface="+mn-cs"/>
              </a:rPr>
              <a:t>. (33): 143-178. doi:10.1093/</a:t>
            </a:r>
            <a:r>
              <a:rPr lang="en-US" sz="1200" kern="1200" dirty="0" err="1">
                <a:solidFill>
                  <a:schemeClr val="tx1"/>
                </a:solidFill>
                <a:effectLst/>
                <a:latin typeface="+mn-lt"/>
                <a:ea typeface="+mn-ea"/>
                <a:cs typeface="+mn-cs"/>
              </a:rPr>
              <a:t>aepp</a:t>
            </a:r>
            <a:r>
              <a:rPr lang="en-US" sz="1200" kern="1200" dirty="0">
                <a:solidFill>
                  <a:schemeClr val="tx1"/>
                </a:solidFill>
                <a:effectLst/>
                <a:latin typeface="+mn-lt"/>
                <a:ea typeface="+mn-ea"/>
                <a:cs typeface="+mn-cs"/>
              </a:rPr>
              <a:t>/ppr006. [</a:t>
            </a:r>
            <a:r>
              <a:rPr lang="en-US" sz="1200" b="1" kern="1200" dirty="0">
                <a:solidFill>
                  <a:schemeClr val="tx1"/>
                </a:solidFill>
                <a:effectLst/>
                <a:latin typeface="+mn-lt"/>
                <a:ea typeface="+mn-ea"/>
                <a:cs typeface="+mn-cs"/>
              </a:rPr>
              <a:t>Featured Article that Issue</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en-US" smtClean="0"/>
              <a:pPr/>
              <a:t>2</a:t>
            </a:fld>
            <a:endParaRPr lang="en-US"/>
          </a:p>
        </p:txBody>
      </p:sp>
    </p:spTree>
    <p:extLst>
      <p:ext uri="{BB962C8B-B14F-4D97-AF65-F5344CB8AC3E}">
        <p14:creationId xmlns:p14="http://schemas.microsoft.com/office/powerpoint/2010/main" val="1267423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Distance penalty strongest in West</a:t>
            </a:r>
          </a:p>
          <a:p>
            <a:endParaRPr lang="en-US" altLang="en-US" smtClean="0"/>
          </a:p>
        </p:txBody>
      </p:sp>
    </p:spTree>
    <p:extLst>
      <p:ext uri="{BB962C8B-B14F-4D97-AF65-F5344CB8AC3E}">
        <p14:creationId xmlns:p14="http://schemas.microsoft.com/office/powerpoint/2010/main" val="152671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pPr marL="0" lvl="2"/>
            <a:r>
              <a:rPr lang="en-US" sz="2400" dirty="0"/>
              <a:t>good schools  implies skilled workers &amp; </a:t>
            </a:r>
            <a:r>
              <a:rPr lang="en-US" b="1" dirty="0"/>
              <a:t>attract</a:t>
            </a:r>
            <a:r>
              <a:rPr lang="en-US" sz="2400" dirty="0"/>
              <a:t> their parents.</a:t>
            </a:r>
          </a:p>
          <a:p>
            <a:r>
              <a:rPr lang="en-US" dirty="0"/>
              <a:t>As Ed </a:t>
            </a:r>
            <a:r>
              <a:rPr lang="en-US" dirty="0" err="1"/>
              <a:t>Glaeser</a:t>
            </a:r>
            <a:r>
              <a:rPr lang="en-US" dirty="0"/>
              <a:t> says, get a lot of smart people and get out of there way.</a:t>
            </a:r>
          </a:p>
        </p:txBody>
      </p:sp>
      <p:sp>
        <p:nvSpPr>
          <p:cNvPr id="84996" name="Slide Number Placeholder 3"/>
          <p:cNvSpPr>
            <a:spLocks noGrp="1"/>
          </p:cNvSpPr>
          <p:nvPr>
            <p:ph type="sldNum" sz="quarter" idx="5"/>
          </p:nvPr>
        </p:nvSpPr>
        <p:spPr>
          <a:noFill/>
        </p:spPr>
        <p:txBody>
          <a:bodyPr/>
          <a:lstStyle/>
          <a:p>
            <a:fld id="{AA547998-EF50-4011-92D7-ED6BFB3696C8}" type="slidenum">
              <a:rPr lang="en-US" smtClean="0"/>
              <a:pPr/>
              <a:t>51</a:t>
            </a:fld>
            <a:endParaRPr lang="en-US"/>
          </a:p>
        </p:txBody>
      </p:sp>
    </p:spTree>
    <p:extLst>
      <p:ext uri="{BB962C8B-B14F-4D97-AF65-F5344CB8AC3E}">
        <p14:creationId xmlns:p14="http://schemas.microsoft.com/office/powerpoint/2010/main" val="2785520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Li, </a:t>
            </a:r>
            <a:r>
              <a:rPr lang="en-AU" sz="1200" kern="1200" dirty="0" err="1">
                <a:solidFill>
                  <a:schemeClr val="tx1"/>
                </a:solidFill>
                <a:effectLst/>
                <a:latin typeface="+mn-lt"/>
                <a:ea typeface="+mn-ea"/>
                <a:cs typeface="+mn-cs"/>
              </a:rPr>
              <a:t>Minghao</a:t>
            </a:r>
            <a:r>
              <a:rPr lang="en-AU" sz="1200" kern="1200" dirty="0">
                <a:solidFill>
                  <a:schemeClr val="tx1"/>
                </a:solidFill>
                <a:effectLst/>
                <a:latin typeface="+mn-lt"/>
                <a:ea typeface="+mn-ea"/>
                <a:cs typeface="+mn-cs"/>
              </a:rPr>
              <a:t>, Stephan J. Goetz, Mark D. Partridge, and </a:t>
            </a:r>
            <a:r>
              <a:rPr lang="en-US" sz="1200" kern="1200" dirty="0">
                <a:solidFill>
                  <a:schemeClr val="tx1"/>
                </a:solidFill>
                <a:effectLst/>
                <a:latin typeface="+mn-lt"/>
                <a:ea typeface="+mn-ea"/>
                <a:cs typeface="+mn-cs"/>
              </a:rPr>
              <a:t>David A. Fleming. (2016)</a:t>
            </a:r>
            <a:r>
              <a:rPr lang="en-A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County Location Determinants of the INC5000s.” </a:t>
            </a:r>
            <a:r>
              <a:rPr lang="en-US" sz="1200" i="1" kern="1200" dirty="0">
                <a:solidFill>
                  <a:schemeClr val="tx1"/>
                </a:solidFill>
                <a:effectLst/>
                <a:latin typeface="+mn-lt"/>
                <a:ea typeface="+mn-ea"/>
                <a:cs typeface="+mn-cs"/>
              </a:rPr>
              <a:t>Entrepreneurship &amp; Regional Development</a:t>
            </a:r>
            <a:r>
              <a:rPr lang="en-US" sz="1200" kern="1200" dirty="0">
                <a:solidFill>
                  <a:schemeClr val="tx1"/>
                </a:solidFill>
                <a:effectLst/>
                <a:latin typeface="+mn-lt"/>
                <a:ea typeface="+mn-ea"/>
                <a:cs typeface="+mn-cs"/>
              </a:rPr>
              <a:t>. 28: 97-125. DOI: 10.1080/08985626.2015.1109003.</a:t>
            </a:r>
          </a:p>
          <a:p>
            <a:pPr marL="0" marR="0" lvl="2"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Tsvetkova</a:t>
            </a:r>
            <a:r>
              <a:rPr lang="en-US" sz="1200" kern="1200" dirty="0">
                <a:solidFill>
                  <a:schemeClr val="tx1"/>
                </a:solidFill>
                <a:effectLst/>
                <a:latin typeface="+mn-lt"/>
                <a:ea typeface="+mn-ea"/>
                <a:cs typeface="+mn-cs"/>
              </a:rPr>
              <a:t>, Alexandra, Mark D. Partridge, and Michael Betz. (forthcoming) "Self-employment effects on regional growth: A bigger bang for a buck?" </a:t>
            </a:r>
            <a:r>
              <a:rPr lang="en-US" sz="1200" i="1" kern="1200" dirty="0">
                <a:solidFill>
                  <a:schemeClr val="tx1"/>
                </a:solidFill>
                <a:effectLst/>
                <a:latin typeface="+mn-lt"/>
                <a:ea typeface="+mn-ea"/>
                <a:cs typeface="+mn-cs"/>
              </a:rPr>
              <a:t>Small Business Economics Journal.</a:t>
            </a:r>
            <a:endParaRPr lang="en-US" sz="1200" kern="1200" dirty="0">
              <a:solidFill>
                <a:schemeClr val="tx1"/>
              </a:solidFill>
              <a:effectLst/>
              <a:latin typeface="+mn-lt"/>
              <a:ea typeface="+mn-ea"/>
              <a:cs typeface="+mn-cs"/>
            </a:endParaRPr>
          </a:p>
          <a:p>
            <a:pPr marL="0" lvl="2"/>
            <a:endParaRPr lang="en-US" dirty="0"/>
          </a:p>
          <a:p>
            <a:pPr marL="0" lvl="2"/>
            <a:r>
              <a:rPr lang="en-US" dirty="0"/>
              <a:t>Small businesses create more jobs on net--Birch.</a:t>
            </a:r>
          </a:p>
          <a:p>
            <a:endParaRPr lang="en-US" dirty="0"/>
          </a:p>
        </p:txBody>
      </p:sp>
      <p:sp>
        <p:nvSpPr>
          <p:cNvPr id="86020" name="Slide Number Placeholder 3"/>
          <p:cNvSpPr>
            <a:spLocks noGrp="1"/>
          </p:cNvSpPr>
          <p:nvPr>
            <p:ph type="sldNum" sz="quarter" idx="5"/>
          </p:nvPr>
        </p:nvSpPr>
        <p:spPr>
          <a:noFill/>
        </p:spPr>
        <p:txBody>
          <a:bodyPr/>
          <a:lstStyle/>
          <a:p>
            <a:fld id="{3B314DE7-FCF2-470C-99F8-47F4317221FF}" type="slidenum">
              <a:rPr lang="en-US" smtClean="0"/>
              <a:pPr/>
              <a:t>52</a:t>
            </a:fld>
            <a:endParaRPr lang="en-US"/>
          </a:p>
        </p:txBody>
      </p:sp>
    </p:spTree>
    <p:extLst>
      <p:ext uri="{BB962C8B-B14F-4D97-AF65-F5344CB8AC3E}">
        <p14:creationId xmlns:p14="http://schemas.microsoft.com/office/powerpoint/2010/main" val="968970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r>
              <a:rPr lang="en-US"/>
              <a:t>Places don’t have to figure out the winning firms, but make it so that they will want to be where you are.</a:t>
            </a:r>
          </a:p>
        </p:txBody>
      </p:sp>
      <p:sp>
        <p:nvSpPr>
          <p:cNvPr id="88068" name="Slide Number Placeholder 3"/>
          <p:cNvSpPr>
            <a:spLocks noGrp="1"/>
          </p:cNvSpPr>
          <p:nvPr>
            <p:ph type="sldNum" sz="quarter" idx="5"/>
          </p:nvPr>
        </p:nvSpPr>
        <p:spPr>
          <a:noFill/>
        </p:spPr>
        <p:txBody>
          <a:bodyPr/>
          <a:lstStyle/>
          <a:p>
            <a:fld id="{0B8A73C8-9A35-4B60-B68D-9E0BA3998A78}" type="slidenum">
              <a:rPr lang="en-US" smtClean="0"/>
              <a:pPr/>
              <a:t>53</a:t>
            </a:fld>
            <a:endParaRPr lang="en-US"/>
          </a:p>
        </p:txBody>
      </p:sp>
    </p:spTree>
    <p:extLst>
      <p:ext uri="{BB962C8B-B14F-4D97-AF65-F5344CB8AC3E}">
        <p14:creationId xmlns:p14="http://schemas.microsoft.com/office/powerpoint/2010/main" val="646193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r>
              <a:rPr lang="en-US" dirty="0"/>
              <a:t>To conclude, I want to reaffirm what a pleasure it has been here today. I acknowledge that building a better, more sustainable future can seem challenging. Yet, there are opportunities and regional cooperation is high on that list. For this, I hope this presentation has stimulated you, not only for the remainder of this workshop, but also to go back and to your communities and try new innovative solutions.</a:t>
            </a:r>
          </a:p>
          <a:p>
            <a:endParaRPr lang="en-US" dirty="0"/>
          </a:p>
        </p:txBody>
      </p:sp>
      <p:sp>
        <p:nvSpPr>
          <p:cNvPr id="89092" name="Slide Number Placeholder 3"/>
          <p:cNvSpPr>
            <a:spLocks noGrp="1"/>
          </p:cNvSpPr>
          <p:nvPr>
            <p:ph type="sldNum" sz="quarter" idx="5"/>
          </p:nvPr>
        </p:nvSpPr>
        <p:spPr>
          <a:noFill/>
        </p:spPr>
        <p:txBody>
          <a:bodyPr/>
          <a:lstStyle/>
          <a:p>
            <a:fld id="{F5F710FB-BDE8-484D-89DE-ECAA5AC1CF08}" type="slidenum">
              <a:rPr lang="en-US" smtClean="0"/>
              <a:pPr/>
              <a:t>54</a:t>
            </a:fld>
            <a:endParaRPr lang="en-US"/>
          </a:p>
        </p:txBody>
      </p:sp>
    </p:spTree>
    <p:extLst>
      <p:ext uri="{BB962C8B-B14F-4D97-AF65-F5344CB8AC3E}">
        <p14:creationId xmlns:p14="http://schemas.microsoft.com/office/powerpoint/2010/main" val="3536113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Mark Partridge</a:t>
            </a:r>
          </a:p>
        </p:txBody>
      </p:sp>
      <p:sp>
        <p:nvSpPr>
          <p:cNvPr id="6" name="Rectangle 7"/>
          <p:cNvSpPr>
            <a:spLocks noGrp="1" noChangeArrowheads="1"/>
          </p:cNvSpPr>
          <p:nvPr>
            <p:ph type="sldNum" sz="quarter" idx="5"/>
          </p:nvPr>
        </p:nvSpPr>
        <p:spPr>
          <a:ln/>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97140B42-722D-4997-B3A0-58AE758DB005}"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78</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p:txBody>
          <a:bodyPr/>
          <a:lstStyle/>
          <a:p>
            <a:r>
              <a:rPr lang="en-US" altLang="en-US"/>
              <a:t>Engines of Growth are defined as MAs &gt; 500,000 population, 2003 definition. Population change over the 1990-2000 period using U.S. Census Data. </a:t>
            </a:r>
          </a:p>
          <a:p>
            <a:r>
              <a:rPr lang="en-US" altLang="en-US"/>
              <a:t>100km and 200km rings. 100kms is one hour commuting distance.</a:t>
            </a:r>
          </a:p>
          <a:p>
            <a:r>
              <a:rPr lang="en-US" altLang="en-US"/>
              <a:t>Great Plains really show the 3 Americas due to its dispersed population settlements. Also the catalyst for much of Congressional discussion on rural policy.</a:t>
            </a:r>
          </a:p>
          <a:p>
            <a:r>
              <a:rPr lang="en-US" altLang="en-US"/>
              <a:t>Growth is heavily concentrated in these rings around engines of growth. Growth also occurs in mountains, Black Hills, Ozarks—High Amenity growth!</a:t>
            </a:r>
          </a:p>
          <a:p>
            <a:r>
              <a:rPr lang="en-US" altLang="en-US"/>
              <a:t>Some “small” engines of growth are Fargo-Moorhead, Bismarck, Sioux Falls/Sioux City, and the I80 corridor across Nebraska.</a:t>
            </a:r>
          </a:p>
          <a:p>
            <a:endParaRPr lang="en-US" altLang="en-US"/>
          </a:p>
          <a:p>
            <a:endParaRPr lang="en-US" altLang="en-US"/>
          </a:p>
          <a:p>
            <a:endParaRPr lang="en-US" altLang="en-US"/>
          </a:p>
        </p:txBody>
      </p:sp>
    </p:spTree>
    <p:extLst>
      <p:ext uri="{BB962C8B-B14F-4D97-AF65-F5344CB8AC3E}">
        <p14:creationId xmlns:p14="http://schemas.microsoft.com/office/powerpoint/2010/main" val="3384899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Goetz, S.J., M.D. Partridge, and H.S. Stephens. (2018) “The Economic Status of Rural America in the President Trump Era and Beyond.” </a:t>
            </a:r>
            <a:r>
              <a:rPr lang="en-US" sz="1200" i="1" kern="1200" dirty="0" smtClean="0">
                <a:solidFill>
                  <a:schemeClr val="tx1"/>
                </a:solidFill>
                <a:effectLst/>
                <a:latin typeface="+mn-lt"/>
                <a:ea typeface="+mn-ea"/>
                <a:cs typeface="+mn-cs"/>
              </a:rPr>
              <a:t>Applied Economic Policy Perspectives</a:t>
            </a:r>
            <a:r>
              <a:rPr lang="en-US" sz="1200" kern="1200" dirty="0" smtClean="0">
                <a:solidFill>
                  <a:schemeClr val="tx1"/>
                </a:solidFill>
                <a:effectLst/>
                <a:latin typeface="+mn-lt"/>
                <a:ea typeface="+mn-ea"/>
                <a:cs typeface="+mn-cs"/>
              </a:rPr>
              <a:t>. (40): 97-118. </a:t>
            </a:r>
            <a:r>
              <a:rPr lang="en-US" sz="1200" u="sng" kern="1200" dirty="0" smtClean="0">
                <a:solidFill>
                  <a:schemeClr val="tx1"/>
                </a:solidFill>
                <a:effectLst/>
                <a:latin typeface="+mn-lt"/>
                <a:ea typeface="+mn-ea"/>
                <a:cs typeface="+mn-cs"/>
                <a:hlinkClick r:id="rId3"/>
              </a:rPr>
              <a:t>https://doi.org/10.1093/aepp/ppx061</a:t>
            </a:r>
            <a:r>
              <a:rPr lang="en-US" sz="1200" kern="1200" dirty="0" smtClean="0">
                <a:solidFill>
                  <a:schemeClr val="tx1"/>
                </a:solidFill>
                <a:effectLst/>
                <a:latin typeface="+mn-lt"/>
                <a:ea typeface="+mn-ea"/>
                <a:cs typeface="+mn-cs"/>
              </a:rPr>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en-US" smtClean="0"/>
              <a:pPr/>
              <a:t>3</a:t>
            </a:fld>
            <a:endParaRPr lang="en-US"/>
          </a:p>
        </p:txBody>
      </p:sp>
    </p:spTree>
    <p:extLst>
      <p:ext uri="{BB962C8B-B14F-4D97-AF65-F5344CB8AC3E}">
        <p14:creationId xmlns:p14="http://schemas.microsoft.com/office/powerpoint/2010/main" val="3174776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en-US" smtClean="0"/>
              <a:pPr/>
              <a:t>6</a:t>
            </a:fld>
            <a:endParaRPr lang="en-US"/>
          </a:p>
        </p:txBody>
      </p:sp>
    </p:spTree>
    <p:extLst>
      <p:ext uri="{BB962C8B-B14F-4D97-AF65-F5344CB8AC3E}">
        <p14:creationId xmlns:p14="http://schemas.microsoft.com/office/powerpoint/2010/main" val="885600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eaLnBrk="1" hangingPunct="1">
              <a:defRPr/>
            </a:pPr>
            <a:r>
              <a:rPr lang="en-US" dirty="0"/>
              <a:t>This table is by way of summarizing some of the relationships.  As researchers in rural development, we seem to spend quite a lot of our time convincing rural and urban audiences, and especially the latter that the interdependence is mutual, that a regional approach makes sense.  This table can be used to illustrate the interdependence.  The shading on here was initially designed to signify demand and supply though I am not sure that is entirely applicable.  But I think of the white as the demand side of both product and factor markets and the shaded as supply.  So the rural population, at least within commuting distance depends on urban for employment, for private and public services, and for urban amenities.  Extending out some distance form the urban centre, the rural population is on the demand side for these goods and services.  From the perspective of the urban centre, they depend on the rural </a:t>
            </a:r>
            <a:r>
              <a:rPr lang="en-US" dirty="0" err="1"/>
              <a:t>labour</a:t>
            </a:r>
            <a:r>
              <a:rPr lang="en-US" dirty="0"/>
              <a:t> force for some of their workforce, the rural population forms part of the market for the private and public goods and services provided in the city, as well as the urban amenities.  </a:t>
            </a:r>
          </a:p>
          <a:p>
            <a:pPr eaLnBrk="1" hangingPunct="1">
              <a:defRPr/>
            </a:pPr>
            <a:endParaRPr lang="en-US" dirty="0"/>
          </a:p>
          <a:p>
            <a:pPr eaLnBrk="1" hangingPunct="1">
              <a:defRPr/>
            </a:pPr>
            <a:r>
              <a:rPr lang="en-US" dirty="0"/>
              <a:t>On the other hand, Urban residents have a demand for recreation in rural areas, for food safety and security, for a maintained environment, and for land for residential, industrial and commercial development beyond their current boundaries if they are to  expand in an orderly way.  From the rural perspective each of these can be seen as the basis for supplying recreation activities, food, environmental stewardship, and some arrangement for realizing tax revenues or proceeds from the sale of land.</a:t>
            </a:r>
          </a:p>
          <a:p>
            <a:pPr eaLnBrk="1" hangingPunct="1">
              <a:defRPr/>
            </a:pPr>
            <a:endParaRPr lang="en-US" dirty="0"/>
          </a:p>
          <a:p>
            <a:pPr eaLnBrk="1" hangingPunct="1">
              <a:defRPr/>
            </a:pPr>
            <a:r>
              <a:rPr lang="en-US" dirty="0"/>
              <a:t>A full understanding of these relationships is necessary in order to elicit the kind of cooperation or joint effort that is required to realize the mutual benefits of this interdependence. Mutual benefits as well as conflicts—both call for cooperation . Ultimately governance of urban and rural areas is involved.</a:t>
            </a:r>
          </a:p>
          <a:p>
            <a:pPr>
              <a:defRPr/>
            </a:pPr>
            <a:endParaRPr lang="en-US" dirty="0"/>
          </a:p>
        </p:txBody>
      </p:sp>
      <p:sp>
        <p:nvSpPr>
          <p:cNvPr id="78852"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3D1F05C-06E0-422C-ABEB-0F61F57B6E9E}"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91488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Source:</a:t>
            </a:r>
            <a:r>
              <a:rPr lang="en-US" baseline="0" dirty="0"/>
              <a:t> </a:t>
            </a:r>
            <a:r>
              <a:rPr lang="en-US" dirty="0" err="1"/>
              <a:t>Organisation</a:t>
            </a:r>
            <a:r>
              <a:rPr lang="en-US" dirty="0"/>
              <a:t> for Economic Co-operation and Development, China Development Research Foundation (2010) </a:t>
            </a:r>
            <a:r>
              <a:rPr lang="en-US" b="1" dirty="0"/>
              <a:t>Trends in </a:t>
            </a:r>
            <a:r>
              <a:rPr lang="en-US" b="1" dirty="0" err="1"/>
              <a:t>Urbanisation</a:t>
            </a:r>
            <a:r>
              <a:rPr lang="en-US" b="1" dirty="0"/>
              <a:t> and Urban Policies in OECD Countries: What Lessons For</a:t>
            </a:r>
            <a:r>
              <a:rPr lang="en-US" b="1" baseline="0" dirty="0"/>
              <a:t> China. Available at: </a:t>
            </a:r>
            <a:r>
              <a:rPr lang="en-US" i="1" dirty="0">
                <a:hlinkClick r:id="rId3"/>
              </a:rPr>
              <a:t>www.</a:t>
            </a:r>
            <a:r>
              <a:rPr lang="en-US" b="1" i="1" dirty="0">
                <a:hlinkClick r:id="rId3"/>
              </a:rPr>
              <a:t>oecd</a:t>
            </a:r>
            <a:r>
              <a:rPr lang="en-US" i="1" dirty="0">
                <a:hlinkClick r:id="rId3"/>
              </a:rPr>
              <a:t>.org/data</a:t>
            </a:r>
            <a:r>
              <a:rPr lang="en-US" b="1" i="1" dirty="0">
                <a:hlinkClick r:id="rId3"/>
              </a:rPr>
              <a:t>oecd</a:t>
            </a:r>
            <a:r>
              <a:rPr lang="en-US" i="1" dirty="0">
                <a:hlinkClick r:id="rId3"/>
              </a:rPr>
              <a:t>/2/18/45159707.pdf</a:t>
            </a:r>
            <a:r>
              <a:rPr lang="en-US" i="1" dirty="0"/>
              <a:t>.</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Goetz, S.J., M.D. Partridge, and H.S. Stephens. (2018) “The Economic Status of Rural America in the President Trump Era and Beyond.” </a:t>
            </a:r>
            <a:r>
              <a:rPr lang="en-US" sz="1200" i="1" kern="1200" dirty="0">
                <a:solidFill>
                  <a:schemeClr val="tx1"/>
                </a:solidFill>
                <a:effectLst/>
                <a:latin typeface="+mn-lt"/>
                <a:ea typeface="+mn-ea"/>
                <a:cs typeface="+mn-cs"/>
              </a:rPr>
              <a:t>Applied Economic Policy Perspectives</a:t>
            </a:r>
            <a:r>
              <a:rPr lang="en-US" sz="1200" kern="1200" dirty="0">
                <a:solidFill>
                  <a:schemeClr val="tx1"/>
                </a:solidFill>
                <a:effectLst/>
                <a:latin typeface="+mn-lt"/>
                <a:ea typeface="+mn-ea"/>
                <a:cs typeface="+mn-cs"/>
              </a:rPr>
              <a:t>. (40): 97-118. </a:t>
            </a:r>
            <a:r>
              <a:rPr lang="en-US" sz="1200" u="sng" kern="1200" dirty="0">
                <a:solidFill>
                  <a:schemeClr val="tx1"/>
                </a:solidFill>
                <a:effectLst/>
                <a:latin typeface="+mn-lt"/>
                <a:ea typeface="+mn-ea"/>
                <a:cs typeface="+mn-cs"/>
                <a:hlinkClick r:id="rId4"/>
              </a:rPr>
              <a:t>https://doi.org/10.1093/aepp/ppx061</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04D311-73F7-5D42-B843-E8305C73070F}" type="slidenum">
              <a:rPr lang="en-US" smtClean="0"/>
              <a:pPr/>
              <a:t>8</a:t>
            </a:fld>
            <a:endParaRPr lang="en-US"/>
          </a:p>
        </p:txBody>
      </p:sp>
    </p:spTree>
    <p:extLst>
      <p:ext uri="{BB962C8B-B14F-4D97-AF65-F5344CB8AC3E}">
        <p14:creationId xmlns:p14="http://schemas.microsoft.com/office/powerpoint/2010/main" val="4019700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Partridge, Mark D., Ray </a:t>
            </a:r>
            <a:r>
              <a:rPr lang="en-US" sz="1200" kern="1200" dirty="0" err="1" smtClean="0">
                <a:solidFill>
                  <a:schemeClr val="tx1"/>
                </a:solidFill>
                <a:effectLst/>
                <a:latin typeface="+mn-lt"/>
                <a:ea typeface="+mn-ea"/>
                <a:cs typeface="+mn-cs"/>
              </a:rPr>
              <a:t>Bollman</a:t>
            </a:r>
            <a:r>
              <a:rPr lang="en-US" sz="1200" kern="1200" dirty="0" smtClean="0">
                <a:solidFill>
                  <a:schemeClr val="tx1"/>
                </a:solidFill>
                <a:effectLst/>
                <a:latin typeface="+mn-lt"/>
                <a:ea typeface="+mn-ea"/>
                <a:cs typeface="+mn-cs"/>
              </a:rPr>
              <a:t>, M. Rose </a:t>
            </a:r>
            <a:r>
              <a:rPr lang="en-US" sz="1200" kern="1200" dirty="0" err="1" smtClean="0">
                <a:solidFill>
                  <a:schemeClr val="tx1"/>
                </a:solidFill>
                <a:effectLst/>
                <a:latin typeface="+mn-lt"/>
                <a:ea typeface="+mn-ea"/>
                <a:cs typeface="+mn-cs"/>
              </a:rPr>
              <a:t>Olfert</a:t>
            </a:r>
            <a:r>
              <a:rPr lang="en-US" sz="1200" kern="1200" dirty="0" smtClean="0">
                <a:solidFill>
                  <a:schemeClr val="tx1"/>
                </a:solidFill>
                <a:effectLst/>
                <a:latin typeface="+mn-lt"/>
                <a:ea typeface="+mn-ea"/>
                <a:cs typeface="+mn-cs"/>
              </a:rPr>
              <a:t> and Alessandro </a:t>
            </a:r>
            <a:r>
              <a:rPr lang="en-US" sz="1200" kern="1200" dirty="0" err="1" smtClean="0">
                <a:solidFill>
                  <a:schemeClr val="tx1"/>
                </a:solidFill>
                <a:effectLst/>
                <a:latin typeface="+mn-lt"/>
                <a:ea typeface="+mn-ea"/>
                <a:cs typeface="+mn-cs"/>
              </a:rPr>
              <a:t>Alasia</a:t>
            </a:r>
            <a:r>
              <a:rPr lang="en-US" sz="1200" kern="1200" dirty="0" smtClean="0">
                <a:solidFill>
                  <a:schemeClr val="tx1"/>
                </a:solidFill>
                <a:effectLst/>
                <a:latin typeface="+mn-lt"/>
                <a:ea typeface="+mn-ea"/>
                <a:cs typeface="+mn-cs"/>
              </a:rPr>
              <a:t>. “Riding the Wave of Urban Growth in the Countryside: Spread, Backwash, or Stagnation,” </a:t>
            </a:r>
            <a:r>
              <a:rPr lang="en-US" sz="1200" i="1" kern="1200" dirty="0" smtClean="0">
                <a:solidFill>
                  <a:schemeClr val="tx1"/>
                </a:solidFill>
                <a:effectLst/>
                <a:latin typeface="+mn-lt"/>
                <a:ea typeface="+mn-ea"/>
                <a:cs typeface="+mn-cs"/>
              </a:rPr>
              <a:t>Land Economics, </a:t>
            </a:r>
            <a:r>
              <a:rPr lang="en-US" sz="1200" kern="1200" dirty="0" smtClean="0">
                <a:solidFill>
                  <a:schemeClr val="tx1"/>
                </a:solidFill>
                <a:effectLst/>
                <a:latin typeface="+mn-lt"/>
                <a:ea typeface="+mn-ea"/>
                <a:cs typeface="+mn-cs"/>
              </a:rPr>
              <a:t>83 (May 2007, 2): 128-152.</a:t>
            </a:r>
            <a:endParaRPr lang="en-US" dirty="0" smtClean="0"/>
          </a:p>
          <a:p>
            <a:r>
              <a:rPr lang="en-US" dirty="0" err="1" smtClean="0"/>
              <a:t>Barro</a:t>
            </a:r>
            <a:r>
              <a:rPr lang="en-US" dirty="0" smtClean="0"/>
              <a:t> </a:t>
            </a:r>
            <a:r>
              <a:rPr lang="en-US" dirty="0"/>
              <a:t>and Sala-</a:t>
            </a:r>
            <a:r>
              <a:rPr lang="en-US" dirty="0" err="1"/>
              <a:t>i</a:t>
            </a:r>
            <a:r>
              <a:rPr lang="en-US" dirty="0"/>
              <a:t>-Martin:</a:t>
            </a:r>
          </a:p>
        </p:txBody>
      </p:sp>
      <p:sp>
        <p:nvSpPr>
          <p:cNvPr id="4" name="Slide Number Placeholder 3"/>
          <p:cNvSpPr>
            <a:spLocks noGrp="1"/>
          </p:cNvSpPr>
          <p:nvPr>
            <p:ph type="sldNum" sz="quarter" idx="10"/>
          </p:nvPr>
        </p:nvSpPr>
        <p:spPr/>
        <p:txBody>
          <a:bodyPr/>
          <a:lstStyle/>
          <a:p>
            <a:fld id="{D904D311-73F7-5D42-B843-E8305C73070F}" type="slidenum">
              <a:rPr lang="en-US" smtClean="0"/>
              <a:pPr/>
              <a:t>9</a:t>
            </a:fld>
            <a:endParaRPr lang="en-US"/>
          </a:p>
        </p:txBody>
      </p:sp>
    </p:spTree>
    <p:extLst>
      <p:ext uri="{BB962C8B-B14F-4D97-AF65-F5344CB8AC3E}">
        <p14:creationId xmlns:p14="http://schemas.microsoft.com/office/powerpoint/2010/main" val="1614919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https://www.brookings.edu/wp-content/uploads/1991/01/1991a_bpea_barro_salaimartin_blanchard_hall.pdf</a:t>
            </a:r>
          </a:p>
        </p:txBody>
      </p:sp>
      <p:sp>
        <p:nvSpPr>
          <p:cNvPr id="4" name="Slide Number Placeholder 3"/>
          <p:cNvSpPr>
            <a:spLocks noGrp="1"/>
          </p:cNvSpPr>
          <p:nvPr>
            <p:ph type="sldNum" sz="quarter" idx="10"/>
          </p:nvPr>
        </p:nvSpPr>
        <p:spPr/>
        <p:txBody>
          <a:bodyPr/>
          <a:lstStyle/>
          <a:p>
            <a:fld id="{D904D311-73F7-5D42-B843-E8305C73070F}" type="slidenum">
              <a:rPr lang="en-US" smtClean="0"/>
              <a:pPr/>
              <a:t>14</a:t>
            </a:fld>
            <a:endParaRPr lang="en-US"/>
          </a:p>
        </p:txBody>
      </p:sp>
    </p:spTree>
    <p:extLst>
      <p:ext uri="{BB962C8B-B14F-4D97-AF65-F5344CB8AC3E}">
        <p14:creationId xmlns:p14="http://schemas.microsoft.com/office/powerpoint/2010/main" val="3463030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0060FD-F02E-4569-8BF6-1E6BA959E2F1}" type="slidenum">
              <a:rPr lang="en-US" smtClean="0"/>
              <a:t>16</a:t>
            </a:fld>
            <a:endParaRPr lang="en-US"/>
          </a:p>
        </p:txBody>
      </p:sp>
    </p:spTree>
    <p:extLst>
      <p:ext uri="{BB962C8B-B14F-4D97-AF65-F5344CB8AC3E}">
        <p14:creationId xmlns:p14="http://schemas.microsoft.com/office/powerpoint/2010/main" val="1297130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80389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g Phrase-Word Slide WHITE1">
    <p:spTree>
      <p:nvGrpSpPr>
        <p:cNvPr id="1" name=""/>
        <p:cNvGrpSpPr/>
        <p:nvPr/>
      </p:nvGrpSpPr>
      <p:grpSpPr>
        <a:xfrm>
          <a:off x="0" y="0"/>
          <a:ext cx="0" cy="0"/>
          <a:chOff x="0" y="0"/>
          <a:chExt cx="0" cy="0"/>
        </a:xfrm>
      </p:grpSpPr>
      <p:sp>
        <p:nvSpPr>
          <p:cNvPr id="10" name="Content Placeholder 2"/>
          <p:cNvSpPr>
            <a:spLocks noGrp="1"/>
          </p:cNvSpPr>
          <p:nvPr>
            <p:ph idx="16" hasCustomPrompt="1"/>
          </p:nvPr>
        </p:nvSpPr>
        <p:spPr>
          <a:xfrm>
            <a:off x="651757" y="1734522"/>
            <a:ext cx="7194020" cy="4417350"/>
          </a:xfrm>
          <a:prstGeom prst="rect">
            <a:avLst/>
          </a:prstGeom>
          <a:ln>
            <a:solidFill>
              <a:srgbClr val="FFFFFF"/>
            </a:solidFill>
          </a:ln>
        </p:spPr>
        <p:txBody>
          <a:bodyPr/>
          <a:lstStyle>
            <a:lvl1pPr algn="l">
              <a:lnSpc>
                <a:spcPts val="8400"/>
              </a:lnSpc>
              <a:spcBef>
                <a:spcPts val="0"/>
              </a:spcBef>
              <a:defRPr sz="8000" b="1" baseline="0">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BIG WORD BIG PHRASE</a:t>
            </a:r>
            <a:br>
              <a:rPr lang="en-US" dirty="0"/>
            </a:br>
            <a:r>
              <a:rPr lang="en-US" dirty="0"/>
              <a:t>SLIDE</a:t>
            </a:r>
          </a:p>
        </p:txBody>
      </p:sp>
      <p:sp>
        <p:nvSpPr>
          <p:cNvPr id="11" name="Content Placeholder 2"/>
          <p:cNvSpPr>
            <a:spLocks noGrp="1"/>
          </p:cNvSpPr>
          <p:nvPr>
            <p:ph idx="15" hasCustomPrompt="1"/>
          </p:nvPr>
        </p:nvSpPr>
        <p:spPr>
          <a:xfrm>
            <a:off x="5573889" y="229810"/>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UNIT NAME HERE</a:t>
            </a:r>
          </a:p>
          <a:p>
            <a:pPr lvl="0"/>
            <a:r>
              <a:rPr lang="en-US" dirty="0"/>
              <a:t>LINE 2 AS NEEDED</a:t>
            </a:r>
          </a:p>
        </p:txBody>
      </p:sp>
    </p:spTree>
    <p:extLst>
      <p:ext uri="{BB962C8B-B14F-4D97-AF65-F5344CB8AC3E}">
        <p14:creationId xmlns:p14="http://schemas.microsoft.com/office/powerpoint/2010/main" val="5060720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1B3BE9-D9EC-4002-81A5-F172C307674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79606637"/>
      </p:ext>
    </p:extLst>
  </p:cSld>
  <p:clrMapOvr>
    <a:masterClrMapping/>
  </p:clrMapOvr>
  <p:transition>
    <p:zoom dir="in"/>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759B85C-6A12-4F5B-B388-77741A0F508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702189"/>
      </p:ext>
    </p:extLst>
  </p:cSld>
  <p:clrMapOvr>
    <a:masterClrMapping/>
  </p:clrMapOvr>
  <p:transition>
    <p:zoom dir="in"/>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96B5ED7-643C-446D-9FEF-CEE9BDDAFCA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881502"/>
      </p:ext>
    </p:extLst>
  </p:cSld>
  <p:clrMapOvr>
    <a:masterClrMapping/>
  </p:clrMapOvr>
  <p:transition>
    <p:zoom dir="in"/>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C66D24-AD9C-43BE-BCF2-55DDE2A0327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74641566"/>
      </p:ext>
    </p:extLst>
  </p:cSld>
  <p:clrMapOvr>
    <a:masterClrMapping/>
  </p:clrMapOvr>
  <p:transition>
    <p:zoom dir="in"/>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F0A578-10EF-47D1-8352-553607460E1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87565869"/>
      </p:ext>
    </p:extLst>
  </p:cSld>
  <p:clrMapOvr>
    <a:masterClrMapping/>
  </p:clrMapOvr>
  <p:transition>
    <p:zoom dir="in"/>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51F954B-93A4-40F1-B159-151E3E8A847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6309004"/>
      </p:ext>
    </p:extLst>
  </p:cSld>
  <p:clrMapOvr>
    <a:masterClrMapping/>
  </p:clrMapOvr>
  <p:transition>
    <p:zoom dir="in"/>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841F493-D0BD-42FE-B163-A6117A08D3E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986771"/>
      </p:ext>
    </p:extLst>
  </p:cSld>
  <p:clrMapOvr>
    <a:masterClrMapping/>
  </p:clrMapOvr>
  <p:transition>
    <p:zoom dir="in"/>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AF208-34CF-4CD7-B98E-CF05F0E44AE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C833747-E041-4171-BD0F-20D2C443FBB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55E5BBF-C92B-406F-85A1-86FA47F295D4}"/>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53C7E4C-B00D-4878-866C-934630F3BB11}"/>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B5D4CE-332F-43D7-AF55-1924F3D48CD6}"/>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260586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E3450-397C-498E-8ECB-B1C6A10726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8F9D0-4DF6-4CB1-A86F-980380DF33F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55CF42-EC5E-43B1-AC73-F2BE209EE71C}"/>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E4834E-B87F-4D48-A176-3ABB4E0E2AC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ECAD4CB-954F-4C23-9B7A-DD5F6AA1B2EE}"/>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454611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F3AE1-0161-4D62-88F8-0D3EA37755D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5A58105-A440-43FD-8F9F-7EE695B416D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913D7B4-4DF4-43FE-84CD-66F79D95F2AC}"/>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25B8852-69A4-496E-850A-40484082D1EA}"/>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BED7D0D-18BD-4DAE-8046-68F1CDDEF8B4}"/>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27769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g Phrase-Word Slide RED">
    <p:spTree>
      <p:nvGrpSpPr>
        <p:cNvPr id="1" name=""/>
        <p:cNvGrpSpPr/>
        <p:nvPr/>
      </p:nvGrpSpPr>
      <p:grpSpPr>
        <a:xfrm>
          <a:off x="0" y="0"/>
          <a:ext cx="0" cy="0"/>
          <a:chOff x="0" y="0"/>
          <a:chExt cx="0" cy="0"/>
        </a:xfrm>
      </p:grpSpPr>
      <p:sp>
        <p:nvSpPr>
          <p:cNvPr id="4" name="Rectangle 3"/>
          <p:cNvSpPr/>
          <p:nvPr userDrawn="1"/>
        </p:nvSpPr>
        <p:spPr>
          <a:xfrm>
            <a:off x="0" y="910167"/>
            <a:ext cx="9144000" cy="5947833"/>
          </a:xfrm>
          <a:prstGeom prst="rect">
            <a:avLst/>
          </a:prstGeom>
          <a:solidFill>
            <a:srgbClr val="B70F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 name="Content Placeholder 2"/>
          <p:cNvSpPr>
            <a:spLocks noGrp="1"/>
          </p:cNvSpPr>
          <p:nvPr>
            <p:ph idx="15" hasCustomPrompt="1"/>
          </p:nvPr>
        </p:nvSpPr>
        <p:spPr>
          <a:xfrm>
            <a:off x="5573889" y="242139"/>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UNIT NAME HERE</a:t>
            </a:r>
          </a:p>
          <a:p>
            <a:pPr lvl="0"/>
            <a:r>
              <a:rPr lang="en-US" dirty="0"/>
              <a:t>LINE 2 AS NEEDED</a:t>
            </a:r>
          </a:p>
        </p:txBody>
      </p:sp>
      <p:sp>
        <p:nvSpPr>
          <p:cNvPr id="9" name="Content Placeholder 2"/>
          <p:cNvSpPr>
            <a:spLocks noGrp="1"/>
          </p:cNvSpPr>
          <p:nvPr>
            <p:ph idx="16" hasCustomPrompt="1"/>
          </p:nvPr>
        </p:nvSpPr>
        <p:spPr>
          <a:xfrm>
            <a:off x="651757" y="1734522"/>
            <a:ext cx="7194020" cy="4417350"/>
          </a:xfrm>
          <a:prstGeom prst="rect">
            <a:avLst/>
          </a:prstGeom>
          <a:ln>
            <a:solidFill>
              <a:srgbClr val="BB0000"/>
            </a:solidFill>
          </a:ln>
        </p:spPr>
        <p:txBody>
          <a:bodyPr/>
          <a:lstStyle>
            <a:lvl1pPr algn="l">
              <a:lnSpc>
                <a:spcPts val="8400"/>
              </a:lnSpc>
              <a:spcBef>
                <a:spcPts val="0"/>
              </a:spcBef>
              <a:defRPr sz="8000" b="1"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BIG WORD</a:t>
            </a:r>
          </a:p>
          <a:p>
            <a:pPr lvl="0"/>
            <a:r>
              <a:rPr lang="en-US" dirty="0"/>
              <a:t>BIG PHRASE</a:t>
            </a:r>
            <a:br>
              <a:rPr lang="en-US" dirty="0"/>
            </a:br>
            <a:r>
              <a:rPr lang="en-US" dirty="0"/>
              <a:t>SLIDE</a:t>
            </a:r>
          </a:p>
        </p:txBody>
      </p:sp>
    </p:spTree>
    <p:extLst>
      <p:ext uri="{BB962C8B-B14F-4D97-AF65-F5344CB8AC3E}">
        <p14:creationId xmlns:p14="http://schemas.microsoft.com/office/powerpoint/2010/main" val="6809999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EE0E5-3CF4-4E9C-A1D7-EA7126F06F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AE6B1E-4669-48B9-93F5-8018A5BB2756}"/>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B289BB-1EB0-4841-BC8C-0E01A59DD4A5}"/>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C5E206-B005-44FC-AA30-3928D55098A1}"/>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56B628B-A374-4E07-B68E-2BC7A8020FC0}"/>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E34990C-5247-4C16-9B3A-F36A264E5237}"/>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619805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AE4A2-390B-4B48-8AA7-C6AAECEEA40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8AED2-2862-4DF4-AB98-28D5CDE284C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2342A69-6FCB-416E-8DFE-079F531E9C41}"/>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90050D-BC49-4657-8D99-51EC8BC5684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BB9B8437-2FB3-47E4-92D7-323F83C74CBE}"/>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746A3E-2636-4034-9CB4-FE521796D5B3}"/>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D1BFB4E-38FB-4F5E-A45E-92D42B75ABB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41E09EEC-4E5D-4F83-86D3-226D7C8EE63D}"/>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99014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C7771-6F5C-4AB1-9853-0F2B8E3DA6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631A0E-E8C0-413D-B3B4-23374010F383}"/>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846475F-8655-4988-A912-90DAA5AE1069}"/>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9CDEA41-D6A7-4402-9E96-CF8A1171EF97}"/>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568446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D897F1-9655-4464-8A37-78CF77A69CA2}"/>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A97C9D-0992-4639-9B36-110E1B1E8310}"/>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179CD920-A44B-42F4-BF28-9F9CD2419B39}"/>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736215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7F71E-E25E-4E46-9733-A509F01C090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F47341E-C047-4BFE-9AD5-162398D53E4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411152-B1EE-422D-B0A9-9AAC7AC6F03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725C4BC-6BEC-483C-874C-3DEA4FE912D0}"/>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C4928F1-441F-4756-965D-3C791FA1B3AE}"/>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715BFA4-BE21-4E90-9514-9A68E815594F}"/>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013054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E008A-AF49-4649-BED0-34451A2EDD0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A47EF88-AC83-4CCC-8E5D-B1741F3917D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F9004B6-F9E6-48A7-B693-979ADB642B7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C977367-8127-4C2C-9712-285E40335086}"/>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268B010-1E03-42DC-9B6C-B3A3A56E799C}"/>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074F45F-3D2B-40DD-B96A-F80801040800}"/>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78558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5799F-AC86-4865-867A-DDEA00A822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97D7E4-E88A-4EE8-B94B-27AC356CF12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C64FDC-0187-4D65-97F8-C74A6EFB3A60}"/>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01791F6-BCAF-4448-9A41-92FCD83A47A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BF1CD8B-5637-425F-9969-88A795A9BB16}"/>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8724530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2BB0F5-7244-48CE-88DB-14E8E41B15AE}"/>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8CBFAB-FB58-499B-A466-D9D0A26BB393}"/>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FAED73-EB74-43A6-A65A-061D4D392967}"/>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0E6C85-8401-45C8-A63F-0ED47B2B0551}"/>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12E8F69-A06A-405C-AD71-D4D35D781384}"/>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179075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AF208-34CF-4CD7-B98E-CF05F0E44AE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C833747-E041-4171-BD0F-20D2C443FBB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55E5BBF-C92B-406F-85A1-86FA47F295D4}"/>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53C7E4C-B00D-4878-866C-934630F3BB11}"/>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B5D4CE-332F-43D7-AF55-1924F3D48CD6}"/>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449091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E3450-397C-498E-8ECB-B1C6A10726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8F9D0-4DF6-4CB1-A86F-980380DF33F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55CF42-EC5E-43B1-AC73-F2BE209EE71C}"/>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E4834E-B87F-4D48-A176-3ABB4E0E2AC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ECAD4CB-954F-4C23-9B7A-DD5F6AA1B2EE}"/>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90991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11" name="Content Placeholder 2"/>
          <p:cNvSpPr>
            <a:spLocks noGrp="1"/>
          </p:cNvSpPr>
          <p:nvPr>
            <p:ph idx="15" hasCustomPrompt="1"/>
          </p:nvPr>
        </p:nvSpPr>
        <p:spPr>
          <a:xfrm>
            <a:off x="5573889" y="229810"/>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UNIT NAME HERE</a:t>
            </a:r>
          </a:p>
          <a:p>
            <a:pPr lvl="0"/>
            <a:r>
              <a:rPr lang="en-US" dirty="0"/>
              <a:t>LINE 2 AS NEEDED</a:t>
            </a:r>
          </a:p>
        </p:txBody>
      </p:sp>
      <p:sp>
        <p:nvSpPr>
          <p:cNvPr id="13" name="Content Placeholder 2"/>
          <p:cNvSpPr>
            <a:spLocks noGrp="1"/>
          </p:cNvSpPr>
          <p:nvPr>
            <p:ph idx="17" hasCustomPrompt="1"/>
          </p:nvPr>
        </p:nvSpPr>
        <p:spPr>
          <a:xfrm>
            <a:off x="4881012" y="5372669"/>
            <a:ext cx="3392206" cy="1094025"/>
          </a:xfrm>
          <a:prstGeom prst="rect">
            <a:avLst/>
          </a:prstGeom>
          <a:ln>
            <a:solidFill>
              <a:schemeClr val="bg1"/>
            </a:solidFill>
          </a:ln>
        </p:spPr>
        <p:txBody>
          <a:bodyPr/>
          <a:lstStyle>
            <a:lvl1pPr algn="r">
              <a:lnSpc>
                <a:spcPct val="110000"/>
              </a:lnSpc>
              <a:spcBef>
                <a:spcPts val="0"/>
              </a:spcBef>
              <a:defRPr sz="2400" baseline="-25000">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algn="r">
              <a:lnSpc>
                <a:spcPct val="110000"/>
              </a:lnSpc>
            </a:pPr>
            <a:r>
              <a:rPr lang="en-US" sz="2400" dirty="0">
                <a:solidFill>
                  <a:schemeClr val="tx1">
                    <a:lumMod val="75000"/>
                    <a:lumOff val="25000"/>
                  </a:schemeClr>
                </a:solidFill>
                <a:cs typeface="Arial"/>
              </a:rPr>
              <a:t>– </a:t>
            </a:r>
            <a:r>
              <a:rPr lang="en-US" sz="2400" dirty="0" err="1">
                <a:solidFill>
                  <a:schemeClr val="tx1">
                    <a:lumMod val="75000"/>
                    <a:lumOff val="25000"/>
                  </a:schemeClr>
                </a:solidFill>
                <a:cs typeface="Arial"/>
              </a:rPr>
              <a:t>Firstandlast</a:t>
            </a:r>
            <a:r>
              <a:rPr lang="en-US" sz="2400" dirty="0">
                <a:solidFill>
                  <a:schemeClr val="tx1">
                    <a:lumMod val="75000"/>
                    <a:lumOff val="25000"/>
                  </a:schemeClr>
                </a:solidFill>
                <a:cs typeface="Arial"/>
              </a:rPr>
              <a:t> Name</a:t>
            </a:r>
          </a:p>
          <a:p>
            <a:pPr algn="r">
              <a:lnSpc>
                <a:spcPct val="110000"/>
              </a:lnSpc>
            </a:pPr>
            <a:r>
              <a:rPr lang="en-US" sz="1800" dirty="0">
                <a:solidFill>
                  <a:schemeClr val="tx1">
                    <a:lumMod val="60000"/>
                    <a:lumOff val="40000"/>
                  </a:schemeClr>
                </a:solidFill>
                <a:cs typeface="Arial"/>
              </a:rPr>
              <a:t>   Optional title line</a:t>
            </a:r>
            <a:endParaRPr lang="en-US" dirty="0"/>
          </a:p>
        </p:txBody>
      </p:sp>
      <p:sp>
        <p:nvSpPr>
          <p:cNvPr id="14" name="Text Placeholder 13"/>
          <p:cNvSpPr>
            <a:spLocks noGrp="1"/>
          </p:cNvSpPr>
          <p:nvPr>
            <p:ph type="body" sz="quarter" idx="18" hasCustomPrompt="1"/>
          </p:nvPr>
        </p:nvSpPr>
        <p:spPr>
          <a:xfrm>
            <a:off x="944698" y="1734523"/>
            <a:ext cx="7200384" cy="3789978"/>
          </a:xfrm>
          <a:prstGeom prst="rect">
            <a:avLst/>
          </a:prstGeom>
          <a:ln>
            <a:solidFill>
              <a:srgbClr val="FFFFFF"/>
            </a:solidFill>
          </a:ln>
        </p:spPr>
        <p:txBody>
          <a:bodyPr vert="horz"/>
          <a:lstStyle>
            <a:lvl1pPr algn="ctr">
              <a:defRPr lang="en-US" sz="3200" b="0" smtClean="0">
                <a:solidFill>
                  <a:srgbClr val="BB0032"/>
                </a:solidFill>
                <a:cs typeface="Arial"/>
              </a:defRPr>
            </a:lvl1pPr>
          </a:lstStyle>
          <a:p>
            <a:pPr lvl="0"/>
            <a:r>
              <a:rPr lang="en-US" sz="6500" b="0" dirty="0">
                <a:solidFill>
                  <a:srgbClr val="BB0032"/>
                </a:solidFill>
                <a:latin typeface="+mj-lt"/>
                <a:cs typeface="Arial"/>
              </a:rPr>
              <a:t>“Notable quotes</a:t>
            </a:r>
            <a:br>
              <a:rPr lang="en-US" sz="6500" b="0" dirty="0">
                <a:solidFill>
                  <a:srgbClr val="BB0032"/>
                </a:solidFill>
                <a:latin typeface="+mj-lt"/>
                <a:cs typeface="Arial"/>
              </a:rPr>
            </a:br>
            <a:r>
              <a:rPr lang="en-US" sz="6500" b="0" dirty="0">
                <a:solidFill>
                  <a:srgbClr val="BB0032"/>
                </a:solidFill>
                <a:latin typeface="+mj-lt"/>
                <a:cs typeface="Arial"/>
              </a:rPr>
              <a:t>goes right here,</a:t>
            </a:r>
            <a:br>
              <a:rPr lang="en-US" sz="6500" b="0" dirty="0">
                <a:solidFill>
                  <a:srgbClr val="BB0032"/>
                </a:solidFill>
                <a:latin typeface="+mj-lt"/>
                <a:cs typeface="Arial"/>
              </a:rPr>
            </a:br>
            <a:r>
              <a:rPr lang="en-US" sz="6500" b="0" dirty="0">
                <a:solidFill>
                  <a:srgbClr val="BB0032"/>
                </a:solidFill>
                <a:latin typeface="+mj-lt"/>
                <a:cs typeface="Arial"/>
              </a:rPr>
              <a:t>yes right here.”</a:t>
            </a:r>
            <a:endParaRPr lang="en-US" dirty="0"/>
          </a:p>
        </p:txBody>
      </p:sp>
    </p:spTree>
    <p:extLst>
      <p:ext uri="{BB962C8B-B14F-4D97-AF65-F5344CB8AC3E}">
        <p14:creationId xmlns:p14="http://schemas.microsoft.com/office/powerpoint/2010/main" val="29666611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F3AE1-0161-4D62-88F8-0D3EA37755D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5A58105-A440-43FD-8F9F-7EE695B416D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913D7B4-4DF4-43FE-84CD-66F79D95F2AC}"/>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25B8852-69A4-496E-850A-40484082D1EA}"/>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BED7D0D-18BD-4DAE-8046-68F1CDDEF8B4}"/>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1690782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EE0E5-3CF4-4E9C-A1D7-EA7126F06F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AE6B1E-4669-48B9-93F5-8018A5BB2756}"/>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B289BB-1EB0-4841-BC8C-0E01A59DD4A5}"/>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C5E206-B005-44FC-AA30-3928D55098A1}"/>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56B628B-A374-4E07-B68E-2BC7A8020FC0}"/>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E34990C-5247-4C16-9B3A-F36A264E5237}"/>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901900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AE4A2-390B-4B48-8AA7-C6AAECEEA40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8AED2-2862-4DF4-AB98-28D5CDE284C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2342A69-6FCB-416E-8DFE-079F531E9C41}"/>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90050D-BC49-4657-8D99-51EC8BC5684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BB9B8437-2FB3-47E4-92D7-323F83C74CBE}"/>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746A3E-2636-4034-9CB4-FE521796D5B3}"/>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D1BFB4E-38FB-4F5E-A45E-92D42B75ABB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41E09EEC-4E5D-4F83-86D3-226D7C8EE63D}"/>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904877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C7771-6F5C-4AB1-9853-0F2B8E3DA6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631A0E-E8C0-413D-B3B4-23374010F383}"/>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846475F-8655-4988-A912-90DAA5AE1069}"/>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9CDEA41-D6A7-4402-9E96-CF8A1171EF97}"/>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76505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D897F1-9655-4464-8A37-78CF77A69CA2}"/>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A97C9D-0992-4639-9B36-110E1B1E8310}"/>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179CD920-A44B-42F4-BF28-9F9CD2419B39}"/>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684957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7F71E-E25E-4E46-9733-A509F01C090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F47341E-C047-4BFE-9AD5-162398D53E4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411152-B1EE-422D-B0A9-9AAC7AC6F03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725C4BC-6BEC-483C-874C-3DEA4FE912D0}"/>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C4928F1-441F-4756-965D-3C791FA1B3AE}"/>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715BFA4-BE21-4E90-9514-9A68E815594F}"/>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048010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E008A-AF49-4649-BED0-34451A2EDD0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A47EF88-AC83-4CCC-8E5D-B1741F3917D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F9004B6-F9E6-48A7-B693-979ADB642B7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C977367-8127-4C2C-9712-285E40335086}"/>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268B010-1E03-42DC-9B6C-B3A3A56E799C}"/>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074F45F-3D2B-40DD-B96A-F80801040800}"/>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322836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5799F-AC86-4865-867A-DDEA00A822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97D7E4-E88A-4EE8-B94B-27AC356CF12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C64FDC-0187-4D65-97F8-C74A6EFB3A60}"/>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01791F6-BCAF-4448-9A41-92FCD83A47A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BF1CD8B-5637-425F-9969-88A795A9BB16}"/>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735269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2BB0F5-7244-48CE-88DB-14E8E41B15AE}"/>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8CBFAB-FB58-499B-A466-D9D0A26BB393}"/>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FAED73-EB74-43A6-A65A-061D4D392967}"/>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0E6C85-8401-45C8-A63F-0ED47B2B0551}"/>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12E8F69-A06A-405C-AD71-D4D35D781384}"/>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142956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AF208-34CF-4CD7-B98E-CF05F0E44AE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C833747-E041-4171-BD0F-20D2C443FBB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55E5BBF-C92B-406F-85A1-86FA47F295D4}"/>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53C7E4C-B00D-4878-866C-934630F3BB11}"/>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B5D4CE-332F-43D7-AF55-1924F3D48CD6}"/>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71810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hoto Sli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923936"/>
            <a:ext cx="9144000" cy="5934064"/>
          </a:xfrm>
          <a:prstGeom prst="rect">
            <a:avLst/>
          </a:prstGeom>
        </p:spPr>
        <p:txBody>
          <a:bodyPr vert="horz"/>
          <a:lstStyle>
            <a:lvl1pPr>
              <a:defRPr>
                <a:solidFill>
                  <a:schemeClr val="bg1">
                    <a:lumMod val="75000"/>
                  </a:schemeClr>
                </a:solidFill>
              </a:defRPr>
            </a:lvl1pPr>
          </a:lstStyle>
          <a:p>
            <a:r>
              <a:rPr lang="en-US" dirty="0"/>
              <a:t>Full slide picture</a:t>
            </a:r>
          </a:p>
        </p:txBody>
      </p:sp>
      <p:sp>
        <p:nvSpPr>
          <p:cNvPr id="11" name="Content Placeholder 2"/>
          <p:cNvSpPr>
            <a:spLocks noGrp="1"/>
          </p:cNvSpPr>
          <p:nvPr>
            <p:ph idx="15" hasCustomPrompt="1"/>
          </p:nvPr>
        </p:nvSpPr>
        <p:spPr>
          <a:xfrm>
            <a:off x="5573889" y="229810"/>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UNIT NAME HERE</a:t>
            </a:r>
          </a:p>
          <a:p>
            <a:pPr lvl="0"/>
            <a:r>
              <a:rPr lang="en-US" dirty="0"/>
              <a:t>LINE 2 AS NEEDED</a:t>
            </a:r>
          </a:p>
        </p:txBody>
      </p:sp>
      <p:sp>
        <p:nvSpPr>
          <p:cNvPr id="12" name="Content Placeholder 2"/>
          <p:cNvSpPr>
            <a:spLocks noGrp="1"/>
          </p:cNvSpPr>
          <p:nvPr>
            <p:ph idx="14"/>
          </p:nvPr>
        </p:nvSpPr>
        <p:spPr>
          <a:xfrm>
            <a:off x="4868540" y="1436104"/>
            <a:ext cx="3998889" cy="1695866"/>
          </a:xfrm>
          <a:prstGeom prst="rect">
            <a:avLst/>
          </a:prstGeom>
          <a:ln w="38100" cmpd="sng">
            <a:solidFill>
              <a:schemeClr val="tx1">
                <a:lumMod val="50000"/>
                <a:lumOff val="50000"/>
              </a:schemeClr>
            </a:solidFill>
          </a:ln>
          <a:effectLst/>
        </p:spPr>
        <p:txBody>
          <a:bodyPr/>
          <a:lstStyle>
            <a:lvl1pPr marL="91440">
              <a:lnSpc>
                <a:spcPts val="3440"/>
              </a:lnSpc>
              <a:spcBef>
                <a:spcPts val="0"/>
              </a:spcBef>
              <a:defRPr sz="2000" b="1">
                <a:solidFill>
                  <a:srgbClr val="BB0000"/>
                </a:solidFill>
              </a:defRPr>
            </a:lvl1pPr>
            <a:lvl2pPr marL="91440" indent="182880">
              <a:spcBef>
                <a:spcPts val="200"/>
              </a:spcBef>
              <a:spcAft>
                <a:spcPts val="0"/>
              </a:spcAft>
              <a:buClr>
                <a:srgbClr val="BB0000"/>
              </a:buClr>
              <a:buFont typeface="Arial"/>
              <a:buChar char="•"/>
              <a:defRPr sz="1600">
                <a:solidFill>
                  <a:schemeClr val="tx1">
                    <a:lumMod val="65000"/>
                    <a:lumOff val="35000"/>
                  </a:schemeClr>
                </a:solidFill>
              </a:defRPr>
            </a:lvl2pPr>
            <a:lvl3pPr marL="91440" indent="182880">
              <a:spcBef>
                <a:spcPts val="200"/>
              </a:spcBef>
              <a:spcAft>
                <a:spcPts val="0"/>
              </a:spcAft>
              <a:buClr>
                <a:srgbClr val="BB0000"/>
              </a:buClr>
              <a:defRPr sz="1600">
                <a:solidFill>
                  <a:schemeClr val="tx1">
                    <a:lumMod val="65000"/>
                    <a:lumOff val="35000"/>
                  </a:schemeClr>
                </a:solidFill>
              </a:defRPr>
            </a:lvl3pPr>
            <a:lvl5pPr marL="502920" indent="0">
              <a:spcBef>
                <a:spcPts val="350"/>
              </a:spcBef>
              <a:buFont typeface="Arial"/>
              <a:buNone/>
              <a:defRPr sz="18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2"/>
            <a:r>
              <a:rPr lang="en-US" dirty="0"/>
              <a:t>Fifth level</a:t>
            </a:r>
          </a:p>
        </p:txBody>
      </p:sp>
    </p:spTree>
    <p:extLst>
      <p:ext uri="{BB962C8B-B14F-4D97-AF65-F5344CB8AC3E}">
        <p14:creationId xmlns:p14="http://schemas.microsoft.com/office/powerpoint/2010/main" val="15700380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E3450-397C-498E-8ECB-B1C6A10726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8F9D0-4DF6-4CB1-A86F-980380DF33F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55CF42-EC5E-43B1-AC73-F2BE209EE71C}"/>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E4834E-B87F-4D48-A176-3ABB4E0E2AC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ECAD4CB-954F-4C23-9B7A-DD5F6AA1B2EE}"/>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240314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F3AE1-0161-4D62-88F8-0D3EA37755D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5A58105-A440-43FD-8F9F-7EE695B416D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913D7B4-4DF4-43FE-84CD-66F79D95F2AC}"/>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25B8852-69A4-496E-850A-40484082D1EA}"/>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BED7D0D-18BD-4DAE-8046-68F1CDDEF8B4}"/>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528213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EE0E5-3CF4-4E9C-A1D7-EA7126F06F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AE6B1E-4669-48B9-93F5-8018A5BB2756}"/>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B289BB-1EB0-4841-BC8C-0E01A59DD4A5}"/>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C5E206-B005-44FC-AA30-3928D55098A1}"/>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56B628B-A374-4E07-B68E-2BC7A8020FC0}"/>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E34990C-5247-4C16-9B3A-F36A264E5237}"/>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679666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AE4A2-390B-4B48-8AA7-C6AAECEEA40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8AED2-2862-4DF4-AB98-28D5CDE284C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2342A69-6FCB-416E-8DFE-079F531E9C41}"/>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90050D-BC49-4657-8D99-51EC8BC5684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BB9B8437-2FB3-47E4-92D7-323F83C74CBE}"/>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746A3E-2636-4034-9CB4-FE521796D5B3}"/>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D1BFB4E-38FB-4F5E-A45E-92D42B75ABB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41E09EEC-4E5D-4F83-86D3-226D7C8EE63D}"/>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731548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C7771-6F5C-4AB1-9853-0F2B8E3DA6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631A0E-E8C0-413D-B3B4-23374010F383}"/>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846475F-8655-4988-A912-90DAA5AE1069}"/>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9CDEA41-D6A7-4402-9E96-CF8A1171EF97}"/>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8077000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D897F1-9655-4464-8A37-78CF77A69CA2}"/>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A97C9D-0992-4639-9B36-110E1B1E8310}"/>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179CD920-A44B-42F4-BF28-9F9CD2419B39}"/>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077456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7F71E-E25E-4E46-9733-A509F01C090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F47341E-C047-4BFE-9AD5-162398D53E4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411152-B1EE-422D-B0A9-9AAC7AC6F03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725C4BC-6BEC-483C-874C-3DEA4FE912D0}"/>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C4928F1-441F-4756-965D-3C791FA1B3AE}"/>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715BFA4-BE21-4E90-9514-9A68E815594F}"/>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1294375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E008A-AF49-4649-BED0-34451A2EDD0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A47EF88-AC83-4CCC-8E5D-B1741F3917D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F9004B6-F9E6-48A7-B693-979ADB642B7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C977367-8127-4C2C-9712-285E40335086}"/>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268B010-1E03-42DC-9B6C-B3A3A56E799C}"/>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074F45F-3D2B-40DD-B96A-F80801040800}"/>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9053076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5799F-AC86-4865-867A-DDEA00A822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97D7E4-E88A-4EE8-B94B-27AC356CF12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C64FDC-0187-4D65-97F8-C74A6EFB3A60}"/>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01791F6-BCAF-4448-9A41-92FCD83A47A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BF1CD8B-5637-425F-9969-88A795A9BB16}"/>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1233009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2BB0F5-7244-48CE-88DB-14E8E41B15AE}"/>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8CBFAB-FB58-499B-A466-D9D0A26BB393}"/>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FAED73-EB74-43A6-A65A-061D4D392967}"/>
              </a:ext>
            </a:extLst>
          </p:cNvPr>
          <p:cNvSpPr>
            <a:spLocks noGrp="1"/>
          </p:cNvSpPr>
          <p:nvPr>
            <p:ph type="dt" sz="half" idx="10"/>
          </p:nvPr>
        </p:nvSpPr>
        <p:spPr/>
        <p:txBody>
          <a:body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0E6C85-8401-45C8-A63F-0ED47B2B0551}"/>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12E8F69-A06A-405C-AD71-D4D35D781384}"/>
              </a:ext>
            </a:extLst>
          </p:cNvPr>
          <p:cNvSpPr>
            <a:spLocks noGrp="1"/>
          </p:cNvSpPr>
          <p:nvPr>
            <p:ph type="sldNum" sz="quarter" idx="12"/>
          </p:nvPr>
        </p:nvSpPr>
        <p:spPr/>
        <p:txBody>
          <a:body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44719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923936"/>
            <a:ext cx="3883850" cy="5934064"/>
          </a:xfrm>
          <a:prstGeom prst="rect">
            <a:avLst/>
          </a:prstGeom>
        </p:spPr>
        <p:txBody>
          <a:bodyPr vert="horz"/>
          <a:lstStyle>
            <a:lvl1pPr>
              <a:defRPr>
                <a:solidFill>
                  <a:srgbClr val="BFBFBF"/>
                </a:solidFill>
              </a:defRPr>
            </a:lvl1pPr>
          </a:lstStyle>
          <a:p>
            <a:r>
              <a:rPr lang="en-US" dirty="0"/>
              <a:t>½ slide picture</a:t>
            </a:r>
          </a:p>
        </p:txBody>
      </p:sp>
      <p:sp>
        <p:nvSpPr>
          <p:cNvPr id="8" name="Content Placeholder 2"/>
          <p:cNvSpPr>
            <a:spLocks noGrp="1"/>
          </p:cNvSpPr>
          <p:nvPr>
            <p:ph idx="14"/>
          </p:nvPr>
        </p:nvSpPr>
        <p:spPr>
          <a:xfrm>
            <a:off x="4137594" y="1830388"/>
            <a:ext cx="4701503" cy="4525963"/>
          </a:xfrm>
          <a:prstGeom prst="rect">
            <a:avLst/>
          </a:prstGeom>
          <a:ln>
            <a:solidFill>
              <a:srgbClr val="FFFFFF"/>
            </a:solidFill>
          </a:ln>
        </p:spPr>
        <p:txBody>
          <a:bodyPr/>
          <a:lstStyle>
            <a:lvl1pPr>
              <a:lnSpc>
                <a:spcPts val="3440"/>
              </a:lnSpc>
              <a:spcBef>
                <a:spcPts val="0"/>
              </a:spcBef>
              <a:defRPr>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4"/>
            <a:r>
              <a:rPr lang="en-US" dirty="0"/>
              <a:t>Fifth level</a:t>
            </a:r>
          </a:p>
        </p:txBody>
      </p:sp>
      <p:sp>
        <p:nvSpPr>
          <p:cNvPr id="12" name="Content Placeholder 2"/>
          <p:cNvSpPr>
            <a:spLocks noGrp="1"/>
          </p:cNvSpPr>
          <p:nvPr>
            <p:ph idx="15" hasCustomPrompt="1"/>
          </p:nvPr>
        </p:nvSpPr>
        <p:spPr>
          <a:xfrm>
            <a:off x="5573889" y="229810"/>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UNIT NAME HERE</a:t>
            </a:r>
          </a:p>
          <a:p>
            <a:pPr lvl="0"/>
            <a:r>
              <a:rPr lang="en-US" dirty="0"/>
              <a:t>LINE 2 AS NEEDED</a:t>
            </a:r>
          </a:p>
        </p:txBody>
      </p:sp>
      <p:sp>
        <p:nvSpPr>
          <p:cNvPr id="13" name="Content Placeholder 2"/>
          <p:cNvSpPr>
            <a:spLocks noGrp="1"/>
          </p:cNvSpPr>
          <p:nvPr>
            <p:ph idx="16" hasCustomPrompt="1"/>
          </p:nvPr>
        </p:nvSpPr>
        <p:spPr>
          <a:xfrm>
            <a:off x="4315391" y="1052955"/>
            <a:ext cx="4642821" cy="636119"/>
          </a:xfrm>
          <a:prstGeom prst="rect">
            <a:avLst/>
          </a:prstGeom>
          <a:ln>
            <a:solidFill>
              <a:schemeClr val="bg1"/>
            </a:solidFill>
          </a:ln>
        </p:spPr>
        <p:txBody>
          <a:bodyPr/>
          <a:lstStyle>
            <a:lvl1pPr algn="r">
              <a:lnSpc>
                <a:spcPts val="1640"/>
              </a:lnSpc>
              <a:spcBef>
                <a:spcPts val="0"/>
              </a:spcBef>
              <a:defRPr sz="1600" b="1" baseline="0">
                <a:solidFill>
                  <a:schemeClr val="tx1">
                    <a:lumMod val="65000"/>
                    <a:lumOff val="3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TOPIC TITLE HERE</a:t>
            </a:r>
          </a:p>
        </p:txBody>
      </p:sp>
    </p:spTree>
    <p:extLst>
      <p:ext uri="{BB962C8B-B14F-4D97-AF65-F5344CB8AC3E}">
        <p14:creationId xmlns:p14="http://schemas.microsoft.com/office/powerpoint/2010/main" val="37339622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876E4F-C099-4684-863D-A9C8EF756D61}" type="datetime1">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11/26/2018</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17" name="Footer Placeholder 1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4D95AF5-DF5D-4F84-9CEA-C5F1B860D6CC}"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304459329"/>
      </p:ext>
    </p:extLst>
  </p:cSld>
  <p:clrMapOvr>
    <a:overrideClrMapping bg1="lt1" tx1="dk1" bg2="lt2" tx2="dk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F3A66-3FEF-4563-87C9-024785BAD02C}" type="datetime1">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11/26/2018</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6" name="Slide Number Placeholder 5"/>
          <p:cNvSpPr>
            <a:spLocks noGrp="1"/>
          </p:cNvSpPr>
          <p:nvPr>
            <p:ph type="sldNum" sz="quarter" idx="12"/>
          </p:nvPr>
        </p:nvSpPr>
        <p:spPr>
          <a:xfrm>
            <a:off x="4361688" y="1026372"/>
            <a:ext cx="457200" cy="4413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4D95AF5-DF5D-4F84-9CEA-C5F1B860D6CC}"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345013135"/>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B33B2-3AB4-4DF7-BE4A-98A751212A4E}" type="datetime1">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11/26/2018</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4D95AF5-DF5D-4F84-9CEA-C5F1B860D6CC}"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1393590110"/>
      </p:ext>
    </p:extLst>
  </p:cSld>
  <p:clrMapOvr>
    <a:overrideClrMapping bg1="lt1" tx1="dk1" bg2="lt2" tx2="dk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7B3C0-525E-4E7A-ADB2-FD858606C1FA}" type="datetime1">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11/26/2018</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4D95AF5-DF5D-4F84-9CEA-C5F1B860D6CC}"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152578565"/>
      </p:ext>
    </p:extLst>
  </p:cSld>
  <p:clrMapOvr>
    <a:overrideClrMapping bg1="lt1" tx1="dk1" bg2="lt2" tx2="dk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2C0148-3D14-4681-9063-30C7A8DFB2FB}" type="datetime1">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11/26/2018</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8" name="Footer Placeholder 7"/>
          <p:cNvSpPr>
            <a:spLocks noGrp="1"/>
          </p:cNvSpPr>
          <p:nvPr>
            <p:ph type="ftr" sz="quarter" idx="11"/>
          </p:nvPr>
        </p:nvSpPr>
        <p:spPr>
          <a:xfrm>
            <a:off x="304800" y="6409944"/>
            <a:ext cx="3581400" cy="3657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4D95AF5-DF5D-4F84-9CEA-C5F1B860D6CC}"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2822355391"/>
      </p:ext>
    </p:extLst>
  </p:cSld>
  <p:clrMapOvr>
    <a:overrideClrMapping bg1="lt1" tx1="dk1" bg2="lt2" tx2="dk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5AE49B-6E84-4DE5-A01E-4A1A405D186C}" type="datetime1">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11/26/2018</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5" name="Slide Number Placeholder 4"/>
          <p:cNvSpPr>
            <a:spLocks noGrp="1"/>
          </p:cNvSpPr>
          <p:nvPr>
            <p:ph type="sldNum" sz="quarter" idx="12"/>
          </p:nvPr>
        </p:nvSpPr>
        <p:spPr>
          <a:xfrm>
            <a:off x="4343400" y="1036020"/>
            <a:ext cx="457200" cy="4413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4D95AF5-DF5D-4F84-9CEA-C5F1B860D6CC}"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Tree>
    <p:extLst>
      <p:ext uri="{BB962C8B-B14F-4D97-AF65-F5344CB8AC3E}">
        <p14:creationId xmlns:p14="http://schemas.microsoft.com/office/powerpoint/2010/main" val="201850846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A9994A-A2FA-4A64-BA1D-0B1831E1ABE2}" type="datetime1">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11/26/2018</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4D95AF5-DF5D-4F84-9CEA-C5F1B860D6CC}" type="slidenum">
              <a:rPr kumimoji="0" lang="en-US" sz="1600" b="0" i="0" u="none" strike="noStrike" kern="1200" cap="none" spc="0" normalizeH="0" baseline="0" noProof="0" smtClean="0">
                <a:ln>
                  <a:noFill/>
                </a:ln>
                <a:solidFill>
                  <a:srgbClr val="FFFFFF"/>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331677104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4D95AF5-DF5D-4F84-9CEA-C5F1B860D6CC}"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3E08F-16DE-4BB2-AE9B-C0AFB90B77A7}" type="datetime1">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11/26/2018</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6" name="Footer Placeholder 5"/>
          <p:cNvSpPr>
            <a:spLocks noGrp="1"/>
          </p:cNvSpPr>
          <p:nvPr>
            <p:ph type="ftr" sz="quarter" idx="11"/>
          </p:nvPr>
        </p:nvSpPr>
        <p:spPr>
          <a:xfrm>
            <a:off x="301752" y="6410848"/>
            <a:ext cx="3383280" cy="3657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3199590354"/>
      </p:ext>
    </p:extLst>
  </p:cSld>
  <p:clrMapOvr>
    <a:overrideClrMapping bg1="lt1" tx1="dk1" bg2="lt2" tx2="dk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 name="Slide Number Placeholder 6"/>
          <p:cNvSpPr>
            <a:spLocks noGrp="1"/>
          </p:cNvSpPr>
          <p:nvPr>
            <p:ph type="sldNum" sz="quarter" idx="12"/>
          </p:nvPr>
        </p:nvSpPr>
        <p:spPr>
          <a:xfrm>
            <a:off x="1371600" y="312738"/>
            <a:ext cx="457200" cy="4413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4D95AF5-DF5D-4F84-9CEA-C5F1B860D6CC}"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5" name="Date Placeholder 4"/>
          <p:cNvSpPr>
            <a:spLocks noGrp="1"/>
          </p:cNvSpPr>
          <p:nvPr>
            <p:ph type="dt" sz="half" idx="10"/>
          </p:nvPr>
        </p:nvSpPr>
        <p:spPr>
          <a:xfrm>
            <a:off x="5788152" y="6404984"/>
            <a:ext cx="3044952" cy="36576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87CBF-DE6D-4560-B97C-48870AD466D2}" type="datetime1">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11/26/2018</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6" name="Footer Placeholder 5"/>
          <p:cNvSpPr>
            <a:spLocks noGrp="1"/>
          </p:cNvSpPr>
          <p:nvPr>
            <p:ph type="ftr" sz="quarter" idx="11"/>
          </p:nvPr>
        </p:nvSpPr>
        <p:spPr>
          <a:xfrm>
            <a:off x="301752" y="6410848"/>
            <a:ext cx="3584448" cy="3657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280671712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7EA95-55D4-4581-9BF8-CF16964917CC}" type="datetime1">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11/26/2018</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4D95AF5-DF5D-4F84-9CEA-C5F1B860D6CC}"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Tree>
    <p:extLst>
      <p:ext uri="{BB962C8B-B14F-4D97-AF65-F5344CB8AC3E}">
        <p14:creationId xmlns:p14="http://schemas.microsoft.com/office/powerpoint/2010/main" val="377747853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Content Placeholder 2"/>
          <p:cNvSpPr>
            <a:spLocks noGrp="1"/>
          </p:cNvSpPr>
          <p:nvPr>
            <p:ph idx="15" hasCustomPrompt="1"/>
          </p:nvPr>
        </p:nvSpPr>
        <p:spPr>
          <a:xfrm>
            <a:off x="5573889" y="229810"/>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UNIT NAME HERE</a:t>
            </a:r>
          </a:p>
          <a:p>
            <a:pPr lvl="0"/>
            <a:r>
              <a:rPr lang="en-US" dirty="0"/>
              <a:t>LINE 2 AS NEEDED</a:t>
            </a:r>
          </a:p>
        </p:txBody>
      </p:sp>
      <p:sp>
        <p:nvSpPr>
          <p:cNvPr id="5" name="Content Placeholder 2"/>
          <p:cNvSpPr>
            <a:spLocks noGrp="1"/>
          </p:cNvSpPr>
          <p:nvPr>
            <p:ph idx="16" hasCustomPrompt="1"/>
          </p:nvPr>
        </p:nvSpPr>
        <p:spPr>
          <a:xfrm>
            <a:off x="4315391" y="1052955"/>
            <a:ext cx="4642821" cy="636119"/>
          </a:xfrm>
          <a:prstGeom prst="rect">
            <a:avLst/>
          </a:prstGeom>
          <a:ln>
            <a:solidFill>
              <a:schemeClr val="bg1"/>
            </a:solidFill>
          </a:ln>
        </p:spPr>
        <p:txBody>
          <a:bodyPr/>
          <a:lstStyle>
            <a:lvl1pPr algn="r">
              <a:lnSpc>
                <a:spcPts val="1640"/>
              </a:lnSpc>
              <a:spcBef>
                <a:spcPts val="0"/>
              </a:spcBef>
              <a:defRPr sz="1600" b="1" baseline="0">
                <a:solidFill>
                  <a:schemeClr val="tx1">
                    <a:lumMod val="65000"/>
                    <a:lumOff val="3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TOPIC TITLE HERE</a:t>
            </a:r>
          </a:p>
        </p:txBody>
      </p:sp>
      <p:sp>
        <p:nvSpPr>
          <p:cNvPr id="6" name="Content Placeholder 2"/>
          <p:cNvSpPr>
            <a:spLocks noGrp="1"/>
          </p:cNvSpPr>
          <p:nvPr>
            <p:ph idx="14"/>
          </p:nvPr>
        </p:nvSpPr>
        <p:spPr>
          <a:xfrm>
            <a:off x="1400404" y="1830388"/>
            <a:ext cx="6527582" cy="4525963"/>
          </a:xfrm>
          <a:prstGeom prst="rect">
            <a:avLst/>
          </a:prstGeom>
          <a:ln>
            <a:solidFill>
              <a:srgbClr val="FFFFFF"/>
            </a:solidFill>
          </a:ln>
        </p:spPr>
        <p:txBody>
          <a:bodyPr/>
          <a:lstStyle>
            <a:lvl1pPr algn="ctr">
              <a:lnSpc>
                <a:spcPts val="3440"/>
              </a:lnSpc>
              <a:spcBef>
                <a:spcPts val="0"/>
              </a:spcBef>
              <a:defRPr>
                <a:solidFill>
                  <a:schemeClr val="bg1">
                    <a:lumMod val="7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endParaRPr lang="en-US" dirty="0"/>
          </a:p>
          <a:p>
            <a:pPr lvl="0"/>
            <a:endParaRPr lang="en-US" dirty="0"/>
          </a:p>
          <a:p>
            <a:pPr lvl="0"/>
            <a:endParaRPr lang="en-US" dirty="0"/>
          </a:p>
          <a:p>
            <a:pPr lvl="0"/>
            <a:endParaRPr lang="en-US" dirty="0"/>
          </a:p>
          <a:p>
            <a:pPr lvl="0"/>
            <a:r>
              <a:rPr lang="en-US" dirty="0"/>
              <a:t>chart/graph/table</a:t>
            </a:r>
          </a:p>
        </p:txBody>
      </p:sp>
    </p:spTree>
    <p:extLst>
      <p:ext uri="{BB962C8B-B14F-4D97-AF65-F5344CB8AC3E}">
        <p14:creationId xmlns:p14="http://schemas.microsoft.com/office/powerpoint/2010/main" val="272540632"/>
      </p:ext>
    </p:extLst>
  </p:cSld>
  <p:clrMapOvr>
    <a:masterClrMapping/>
  </p:clrMapOvr>
  <p:transition spd="slow">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 name="Slide Number Placeholder 5"/>
          <p:cNvSpPr>
            <a:spLocks noGrp="1"/>
          </p:cNvSpPr>
          <p:nvPr>
            <p:ph type="sldNum" sz="quarter" idx="12"/>
          </p:nvPr>
        </p:nvSpPr>
        <p:spPr>
          <a:xfrm>
            <a:off x="6915912" y="3009901"/>
            <a:ext cx="457200" cy="4413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4D95AF5-DF5D-4F84-9CEA-C5F1B860D6CC}"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AD328-0B56-486C-9BB6-90239F01DB1E}" type="datetime1">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11/26/2018</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extLst>
      <p:ext uri="{BB962C8B-B14F-4D97-AF65-F5344CB8AC3E}">
        <p14:creationId xmlns:p14="http://schemas.microsoft.com/office/powerpoint/2010/main" val="71667902"/>
      </p:ext>
    </p:extLst>
  </p:cSld>
  <p:clrMapOvr>
    <a:overrideClrMapping bg1="lt1" tx1="dk1" bg2="lt2" tx2="dk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2FF57C7-7504-40E1-B866-6825DE402B70}"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13809998"/>
      </p:ext>
    </p:extLst>
  </p:cSld>
  <p:clrMapOvr>
    <a:masterClrMapping/>
  </p:clrMapOvr>
  <p:transition>
    <p:zoom dir="in"/>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6E377C9-D9CF-4574-A44C-46048C99F16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13615789"/>
      </p:ext>
    </p:extLst>
  </p:cSld>
  <p:clrMapOvr>
    <a:masterClrMapping/>
  </p:clrMapOvr>
  <p:transition>
    <p:zoom dir="in"/>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78600F4-6B79-4022-895D-3991DA66C80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77362033"/>
      </p:ext>
    </p:extLst>
  </p:cSld>
  <p:clrMapOvr>
    <a:masterClrMapping/>
  </p:clrMapOvr>
  <p:transition>
    <p:zoom dir="in"/>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8267D35-4F73-46F6-850E-20ACD25E739C}"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2859578"/>
      </p:ext>
    </p:extLst>
  </p:cSld>
  <p:clrMapOvr>
    <a:masterClrMapping/>
  </p:clrMapOvr>
  <p:transition>
    <p:zoom dir="in"/>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25A37C1-E71E-4AAF-89AA-FC040EFE72DD}"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30808695"/>
      </p:ext>
    </p:extLst>
  </p:cSld>
  <p:clrMapOvr>
    <a:masterClrMapping/>
  </p:clrMapOvr>
  <p:transition>
    <p:zoom dir="in"/>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C5876C7-83CB-4D33-A602-C78B74DC705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48147737"/>
      </p:ext>
    </p:extLst>
  </p:cSld>
  <p:clrMapOvr>
    <a:masterClrMapping/>
  </p:clrMapOvr>
  <p:transition>
    <p:zoom dir="in"/>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8B09384-5E8F-4DE4-9191-A1F2688139F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04072816"/>
      </p:ext>
    </p:extLst>
  </p:cSld>
  <p:clrMapOvr>
    <a:masterClrMapping/>
  </p:clrMapOvr>
  <p:transition>
    <p:zoom dir="in"/>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3E156C8-6A8C-40FF-A2D8-03DF81CD2A14}"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01081710"/>
      </p:ext>
    </p:extLst>
  </p:cSld>
  <p:clrMapOvr>
    <a:masterClrMapping/>
  </p:clrMapOvr>
  <p:transition>
    <p:zoom dir="in"/>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46D0D5-913A-4348-85FD-1040A98B586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1780311"/>
      </p:ext>
    </p:extLst>
  </p:cSld>
  <p:clrMapOvr>
    <a:masterClrMapping/>
  </p:clrMapOvr>
  <p:transition>
    <p:zoom dir="in"/>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8" name="Date Placeholder 27"/>
          <p:cNvSpPr>
            <a:spLocks noGrp="1"/>
          </p:cNvSpPr>
          <p:nvPr>
            <p:ph type="dt" sz="half" idx="10"/>
          </p:nvPr>
        </p:nvSpPr>
        <p:spPr/>
        <p:txBody>
          <a:bodyPr/>
          <a:lstStyle/>
          <a:p>
            <a:fld id="{F14EA7B3-E869-4AB3-85D3-CB8935C1DF1F}" type="datetime1">
              <a:rPr lang="en-US" smtClean="0">
                <a:solidFill>
                  <a:srgbClr val="696464"/>
                </a:solidFill>
              </a:rPr>
              <a:pPr/>
              <a:t>11/26/2018</a:t>
            </a:fld>
            <a:endParaRPr lang="en-US">
              <a:solidFill>
                <a:srgbClr val="696464"/>
              </a:solidFill>
            </a:endParaRPr>
          </a:p>
        </p:txBody>
      </p:sp>
      <p:sp>
        <p:nvSpPr>
          <p:cNvPr id="17" name="Footer Placeholder 16"/>
          <p:cNvSpPr>
            <a:spLocks noGrp="1"/>
          </p:cNvSpPr>
          <p:nvPr>
            <p:ph type="ftr" sz="quarter" idx="11"/>
          </p:nvPr>
        </p:nvSpPr>
        <p:spPr/>
        <p:txBody>
          <a:bodyPr/>
          <a:lstStyle/>
          <a:p>
            <a:endParaRPr lang="en-US">
              <a:solidFill>
                <a:srgbClr val="696464"/>
              </a:solidFill>
            </a:endParaRPr>
          </a:p>
        </p:txBody>
      </p:sp>
      <p:sp>
        <p:nvSpPr>
          <p:cNvPr id="29" name="Slide Number Placeholder 28"/>
          <p:cNvSpPr>
            <a:spLocks noGrp="1"/>
          </p:cNvSpPr>
          <p:nvPr>
            <p:ph type="sldNum" sz="quarter" idx="12"/>
          </p:nvPr>
        </p:nvSpPr>
        <p:spPr>
          <a:solidFill>
            <a:schemeClr val="accent2"/>
          </a:solidFill>
        </p:spPr>
        <p:txBody>
          <a:bodyPr lIns="0" tIns="0" rIns="0" bIns="0">
            <a:noAutofit/>
          </a:bodyPr>
          <a:lstStyle>
            <a:lvl1pPr>
              <a:defRPr sz="1400">
                <a:solidFill>
                  <a:srgbClr val="FFFFFF"/>
                </a:solidFill>
              </a:defRPr>
            </a:lvl1pPr>
          </a:lstStyle>
          <a:p>
            <a:fld id="{5F335AA0-0C2D-4D7F-91FC-AD1CE36198C8}" type="slidenum">
              <a:rPr lang="en-US" smtClean="0"/>
              <a:pPr/>
              <a:t>‹#›</a:t>
            </a:fld>
            <a:endParaRPr lang="en-US" dirty="0"/>
          </a:p>
        </p:txBody>
      </p:sp>
      <p:sp>
        <p:nvSpPr>
          <p:cNvPr id="7" name="Rectangle 6"/>
          <p:cNvSpPr/>
          <p:nvPr/>
        </p:nvSpPr>
        <p:spPr>
          <a:xfrm>
            <a:off x="2" y="1524003"/>
            <a:ext cx="9021537" cy="1527349"/>
          </a:xfrm>
          <a:prstGeom prst="rect">
            <a:avLst/>
          </a:prstGeom>
          <a:solidFill>
            <a:schemeClr val="accent2"/>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0" name="Rectangle 9"/>
          <p:cNvSpPr/>
          <p:nvPr/>
        </p:nvSpPr>
        <p:spPr>
          <a:xfrm>
            <a:off x="62932" y="1396720"/>
            <a:ext cx="9021537" cy="120580"/>
          </a:xfrm>
          <a:prstGeom prst="rect">
            <a:avLst/>
          </a:prstGeom>
          <a:solidFill>
            <a:schemeClr val="bg2">
              <a:lumMod val="9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1" name="Rectangle 10"/>
          <p:cNvSpPr/>
          <p:nvPr/>
        </p:nvSpPr>
        <p:spPr>
          <a:xfrm>
            <a:off x="62932"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8" name="Title 7"/>
          <p:cNvSpPr>
            <a:spLocks noGrp="1"/>
          </p:cNvSpPr>
          <p:nvPr>
            <p:ph type="ctrTitle"/>
          </p:nvPr>
        </p:nvSpPr>
        <p:spPr>
          <a:xfrm>
            <a:off x="457200" y="1505933"/>
            <a:ext cx="8229600" cy="1470025"/>
          </a:xfrm>
        </p:spPr>
        <p:txBody>
          <a:bodyPr anchor="ctr"/>
          <a:lstStyle>
            <a:lvl1pPr algn="ctr">
              <a:defRPr lang="en-US" dirty="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1317319490"/>
      </p:ext>
    </p:extLst>
  </p:cSld>
  <p:clrMapOvr>
    <a:overrideClrMapping bg1="lt1" tx1="dk1" bg2="lt2" tx2="dk2" accent1="accent1" accent2="accent2" accent3="accent3" accent4="accent4" accent5="accent5" accent6="accent6" hlink="hlink" folHlink="folHlink"/>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AF019B9-2D63-4427-86B8-64493B2E4CE4}"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29789647"/>
      </p:ext>
    </p:extLst>
  </p:cSld>
  <p:clrMapOvr>
    <a:masterClrMapping/>
  </p:clrMapOvr>
  <p:transition>
    <p:zoom dir="in"/>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1148C67-161F-4EAA-B296-B94073F5D19D}"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48823005"/>
      </p:ext>
    </p:extLst>
  </p:cSld>
  <p:clrMapOvr>
    <a:masterClrMapping/>
  </p:clrMapOvr>
  <p:transition>
    <p:zoom dir="in"/>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AE3C0-D1BC-4E30-9282-71EE07BE6B0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117AF5E-3AE7-457F-97E2-C4871501F87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5715FC7-1413-4A80-9E5B-2998EFFED274}"/>
              </a:ext>
            </a:extLst>
          </p:cNvPr>
          <p:cNvSpPr>
            <a:spLocks noGrp="1"/>
          </p:cNvSpPr>
          <p:nvPr>
            <p:ph type="dt" sz="half" idx="10"/>
          </p:nvPr>
        </p:nvSpPr>
        <p:spPr/>
        <p:txBody>
          <a:bodyPr/>
          <a:lstStyle/>
          <a:p>
            <a:fld id="{453D86D4-CE2E-49EF-A697-D09F17E93A1B}" type="datetimeFigureOut">
              <a:rPr lang="en-US" smtClean="0"/>
              <a:t>11/26/2018</a:t>
            </a:fld>
            <a:endParaRPr lang="en-US"/>
          </a:p>
        </p:txBody>
      </p:sp>
      <p:sp>
        <p:nvSpPr>
          <p:cNvPr id="5" name="Footer Placeholder 4">
            <a:extLst>
              <a:ext uri="{FF2B5EF4-FFF2-40B4-BE49-F238E27FC236}">
                <a16:creationId xmlns:a16="http://schemas.microsoft.com/office/drawing/2014/main" id="{E4B97400-0A0F-44C9-8892-759FED7A26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66EC21-A5EA-4733-AFC4-8118F2B2AB90}"/>
              </a:ext>
            </a:extLst>
          </p:cNvPr>
          <p:cNvSpPr>
            <a:spLocks noGrp="1"/>
          </p:cNvSpPr>
          <p:nvPr>
            <p:ph type="sldNum" sz="quarter" idx="12"/>
          </p:nvPr>
        </p:nvSpPr>
        <p:spPr/>
        <p:txBody>
          <a:bodyPr/>
          <a:lstStyle/>
          <a:p>
            <a:fld id="{DFBA5B09-53D2-43F1-ADDD-681BCB36A48B}" type="slidenum">
              <a:rPr lang="en-US" smtClean="0"/>
              <a:t>‹#›</a:t>
            </a:fld>
            <a:endParaRPr lang="en-US"/>
          </a:p>
        </p:txBody>
      </p:sp>
    </p:spTree>
    <p:extLst>
      <p:ext uri="{BB962C8B-B14F-4D97-AF65-F5344CB8AC3E}">
        <p14:creationId xmlns:p14="http://schemas.microsoft.com/office/powerpoint/2010/main" val="265883127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9141-195F-45C8-8ACE-EC9E20CC05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6BCE47-33D2-4B70-9535-8C8B1643266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EAC46D-4C5D-409E-847D-8F7B9837E1D2}"/>
              </a:ext>
            </a:extLst>
          </p:cNvPr>
          <p:cNvSpPr>
            <a:spLocks noGrp="1"/>
          </p:cNvSpPr>
          <p:nvPr>
            <p:ph type="dt" sz="half" idx="10"/>
          </p:nvPr>
        </p:nvSpPr>
        <p:spPr/>
        <p:txBody>
          <a:bodyPr/>
          <a:lstStyle/>
          <a:p>
            <a:fld id="{453D86D4-CE2E-49EF-A697-D09F17E93A1B}" type="datetimeFigureOut">
              <a:rPr lang="en-US" smtClean="0"/>
              <a:t>11/26/2018</a:t>
            </a:fld>
            <a:endParaRPr lang="en-US"/>
          </a:p>
        </p:txBody>
      </p:sp>
      <p:sp>
        <p:nvSpPr>
          <p:cNvPr id="5" name="Footer Placeholder 4">
            <a:extLst>
              <a:ext uri="{FF2B5EF4-FFF2-40B4-BE49-F238E27FC236}">
                <a16:creationId xmlns:a16="http://schemas.microsoft.com/office/drawing/2014/main" id="{9194BBA1-30F5-4548-A2B7-725171D41F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50E6CE-08A4-4B75-8370-825DD1AC8F38}"/>
              </a:ext>
            </a:extLst>
          </p:cNvPr>
          <p:cNvSpPr>
            <a:spLocks noGrp="1"/>
          </p:cNvSpPr>
          <p:nvPr>
            <p:ph type="sldNum" sz="quarter" idx="12"/>
          </p:nvPr>
        </p:nvSpPr>
        <p:spPr/>
        <p:txBody>
          <a:bodyPr/>
          <a:lstStyle/>
          <a:p>
            <a:fld id="{DFBA5B09-53D2-43F1-ADDD-681BCB36A48B}" type="slidenum">
              <a:rPr lang="en-US" smtClean="0"/>
              <a:t>‹#›</a:t>
            </a:fld>
            <a:endParaRPr lang="en-US"/>
          </a:p>
        </p:txBody>
      </p:sp>
    </p:spTree>
    <p:extLst>
      <p:ext uri="{BB962C8B-B14F-4D97-AF65-F5344CB8AC3E}">
        <p14:creationId xmlns:p14="http://schemas.microsoft.com/office/powerpoint/2010/main" val="301245809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06D9A-B10B-4293-8A27-C87B925A267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EBB78CA-A19E-4292-8470-2D8C1F7C471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F521110-68E0-428B-AEF7-888F8410E58A}"/>
              </a:ext>
            </a:extLst>
          </p:cNvPr>
          <p:cNvSpPr>
            <a:spLocks noGrp="1"/>
          </p:cNvSpPr>
          <p:nvPr>
            <p:ph type="dt" sz="half" idx="10"/>
          </p:nvPr>
        </p:nvSpPr>
        <p:spPr/>
        <p:txBody>
          <a:bodyPr/>
          <a:lstStyle/>
          <a:p>
            <a:fld id="{453D86D4-CE2E-49EF-A697-D09F17E93A1B}" type="datetimeFigureOut">
              <a:rPr lang="en-US" smtClean="0"/>
              <a:t>11/26/2018</a:t>
            </a:fld>
            <a:endParaRPr lang="en-US"/>
          </a:p>
        </p:txBody>
      </p:sp>
      <p:sp>
        <p:nvSpPr>
          <p:cNvPr id="5" name="Footer Placeholder 4">
            <a:extLst>
              <a:ext uri="{FF2B5EF4-FFF2-40B4-BE49-F238E27FC236}">
                <a16:creationId xmlns:a16="http://schemas.microsoft.com/office/drawing/2014/main" id="{6C4C897E-1038-4D6C-8D0F-507C34DF9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2CC180-99C3-4760-BA97-C0166028DFDA}"/>
              </a:ext>
            </a:extLst>
          </p:cNvPr>
          <p:cNvSpPr>
            <a:spLocks noGrp="1"/>
          </p:cNvSpPr>
          <p:nvPr>
            <p:ph type="sldNum" sz="quarter" idx="12"/>
          </p:nvPr>
        </p:nvSpPr>
        <p:spPr/>
        <p:txBody>
          <a:bodyPr/>
          <a:lstStyle/>
          <a:p>
            <a:fld id="{DFBA5B09-53D2-43F1-ADDD-681BCB36A48B}" type="slidenum">
              <a:rPr lang="en-US" smtClean="0"/>
              <a:t>‹#›</a:t>
            </a:fld>
            <a:endParaRPr lang="en-US"/>
          </a:p>
        </p:txBody>
      </p:sp>
    </p:spTree>
    <p:extLst>
      <p:ext uri="{BB962C8B-B14F-4D97-AF65-F5344CB8AC3E}">
        <p14:creationId xmlns:p14="http://schemas.microsoft.com/office/powerpoint/2010/main" val="419045771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A1495-F514-4FCD-9EBB-B0D2CE3AB5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7677DF-1475-4B81-9646-E709784BDD05}"/>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16D700-A55D-4F41-9C7B-DE42DAFC2144}"/>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D487C8-AAD4-4B63-8413-80DFCF802ACD}"/>
              </a:ext>
            </a:extLst>
          </p:cNvPr>
          <p:cNvSpPr>
            <a:spLocks noGrp="1"/>
          </p:cNvSpPr>
          <p:nvPr>
            <p:ph type="dt" sz="half" idx="10"/>
          </p:nvPr>
        </p:nvSpPr>
        <p:spPr/>
        <p:txBody>
          <a:bodyPr/>
          <a:lstStyle/>
          <a:p>
            <a:fld id="{453D86D4-CE2E-49EF-A697-D09F17E93A1B}" type="datetimeFigureOut">
              <a:rPr lang="en-US" smtClean="0"/>
              <a:t>11/26/2018</a:t>
            </a:fld>
            <a:endParaRPr lang="en-US"/>
          </a:p>
        </p:txBody>
      </p:sp>
      <p:sp>
        <p:nvSpPr>
          <p:cNvPr id="6" name="Footer Placeholder 5">
            <a:extLst>
              <a:ext uri="{FF2B5EF4-FFF2-40B4-BE49-F238E27FC236}">
                <a16:creationId xmlns:a16="http://schemas.microsoft.com/office/drawing/2014/main" id="{EEAD086B-3E64-438E-85FA-CC6BE11772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95108B-D1F5-403C-8720-28C59FB9A85D}"/>
              </a:ext>
            </a:extLst>
          </p:cNvPr>
          <p:cNvSpPr>
            <a:spLocks noGrp="1"/>
          </p:cNvSpPr>
          <p:nvPr>
            <p:ph type="sldNum" sz="quarter" idx="12"/>
          </p:nvPr>
        </p:nvSpPr>
        <p:spPr/>
        <p:txBody>
          <a:bodyPr/>
          <a:lstStyle/>
          <a:p>
            <a:fld id="{DFBA5B09-53D2-43F1-ADDD-681BCB36A48B}" type="slidenum">
              <a:rPr lang="en-US" smtClean="0"/>
              <a:t>‹#›</a:t>
            </a:fld>
            <a:endParaRPr lang="en-US"/>
          </a:p>
        </p:txBody>
      </p:sp>
    </p:spTree>
    <p:extLst>
      <p:ext uri="{BB962C8B-B14F-4D97-AF65-F5344CB8AC3E}">
        <p14:creationId xmlns:p14="http://schemas.microsoft.com/office/powerpoint/2010/main" val="131072883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FA33B-4D22-49DB-9396-DB952D23FA8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FC5FD1-D87C-43D4-9F0B-7BF1AEB8AB1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5D4FFBD1-ECAF-4131-A62B-7852F1580BBB}"/>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371915-812F-485D-B74A-BA80580BA50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33D974B-8B08-4675-92B5-89FA336233CD}"/>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960B2E-C47D-4BC8-B0F6-E11C7BA40708}"/>
              </a:ext>
            </a:extLst>
          </p:cNvPr>
          <p:cNvSpPr>
            <a:spLocks noGrp="1"/>
          </p:cNvSpPr>
          <p:nvPr>
            <p:ph type="dt" sz="half" idx="10"/>
          </p:nvPr>
        </p:nvSpPr>
        <p:spPr/>
        <p:txBody>
          <a:bodyPr/>
          <a:lstStyle/>
          <a:p>
            <a:fld id="{453D86D4-CE2E-49EF-A697-D09F17E93A1B}" type="datetimeFigureOut">
              <a:rPr lang="en-US" smtClean="0"/>
              <a:t>11/26/2018</a:t>
            </a:fld>
            <a:endParaRPr lang="en-US"/>
          </a:p>
        </p:txBody>
      </p:sp>
      <p:sp>
        <p:nvSpPr>
          <p:cNvPr id="8" name="Footer Placeholder 7">
            <a:extLst>
              <a:ext uri="{FF2B5EF4-FFF2-40B4-BE49-F238E27FC236}">
                <a16:creationId xmlns:a16="http://schemas.microsoft.com/office/drawing/2014/main" id="{68F5F860-F147-4700-9E0B-6FD9509851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CDC33F-239E-4CEC-9800-56DC8D06F6B9}"/>
              </a:ext>
            </a:extLst>
          </p:cNvPr>
          <p:cNvSpPr>
            <a:spLocks noGrp="1"/>
          </p:cNvSpPr>
          <p:nvPr>
            <p:ph type="sldNum" sz="quarter" idx="12"/>
          </p:nvPr>
        </p:nvSpPr>
        <p:spPr/>
        <p:txBody>
          <a:bodyPr/>
          <a:lstStyle/>
          <a:p>
            <a:fld id="{DFBA5B09-53D2-43F1-ADDD-681BCB36A48B}" type="slidenum">
              <a:rPr lang="en-US" smtClean="0"/>
              <a:t>‹#›</a:t>
            </a:fld>
            <a:endParaRPr lang="en-US"/>
          </a:p>
        </p:txBody>
      </p:sp>
    </p:spTree>
    <p:extLst>
      <p:ext uri="{BB962C8B-B14F-4D97-AF65-F5344CB8AC3E}">
        <p14:creationId xmlns:p14="http://schemas.microsoft.com/office/powerpoint/2010/main" val="4800909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E225-F052-445C-BFA3-AD20917DE1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471BC0-90BE-4E56-8F09-0028D374CF9C}"/>
              </a:ext>
            </a:extLst>
          </p:cNvPr>
          <p:cNvSpPr>
            <a:spLocks noGrp="1"/>
          </p:cNvSpPr>
          <p:nvPr>
            <p:ph type="dt" sz="half" idx="10"/>
          </p:nvPr>
        </p:nvSpPr>
        <p:spPr/>
        <p:txBody>
          <a:bodyPr/>
          <a:lstStyle/>
          <a:p>
            <a:fld id="{453D86D4-CE2E-49EF-A697-D09F17E93A1B}" type="datetimeFigureOut">
              <a:rPr lang="en-US" smtClean="0"/>
              <a:t>11/26/2018</a:t>
            </a:fld>
            <a:endParaRPr lang="en-US"/>
          </a:p>
        </p:txBody>
      </p:sp>
      <p:sp>
        <p:nvSpPr>
          <p:cNvPr id="4" name="Footer Placeholder 3">
            <a:extLst>
              <a:ext uri="{FF2B5EF4-FFF2-40B4-BE49-F238E27FC236}">
                <a16:creationId xmlns:a16="http://schemas.microsoft.com/office/drawing/2014/main" id="{C00D43F2-4935-4CF1-92FB-92A20C9A39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998CB1-AAD6-4352-BDCF-B28A12C2939B}"/>
              </a:ext>
            </a:extLst>
          </p:cNvPr>
          <p:cNvSpPr>
            <a:spLocks noGrp="1"/>
          </p:cNvSpPr>
          <p:nvPr>
            <p:ph type="sldNum" sz="quarter" idx="12"/>
          </p:nvPr>
        </p:nvSpPr>
        <p:spPr/>
        <p:txBody>
          <a:bodyPr/>
          <a:lstStyle/>
          <a:p>
            <a:fld id="{DFBA5B09-53D2-43F1-ADDD-681BCB36A48B}" type="slidenum">
              <a:rPr lang="en-US" smtClean="0"/>
              <a:t>‹#›</a:t>
            </a:fld>
            <a:endParaRPr lang="en-US"/>
          </a:p>
        </p:txBody>
      </p:sp>
    </p:spTree>
    <p:extLst>
      <p:ext uri="{BB962C8B-B14F-4D97-AF65-F5344CB8AC3E}">
        <p14:creationId xmlns:p14="http://schemas.microsoft.com/office/powerpoint/2010/main" val="106763430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F8DBF8-0ABB-44BE-A817-9E16FAE0ACB1}"/>
              </a:ext>
            </a:extLst>
          </p:cNvPr>
          <p:cNvSpPr>
            <a:spLocks noGrp="1"/>
          </p:cNvSpPr>
          <p:nvPr>
            <p:ph type="dt" sz="half" idx="10"/>
          </p:nvPr>
        </p:nvSpPr>
        <p:spPr/>
        <p:txBody>
          <a:bodyPr/>
          <a:lstStyle/>
          <a:p>
            <a:fld id="{453D86D4-CE2E-49EF-A697-D09F17E93A1B}" type="datetimeFigureOut">
              <a:rPr lang="en-US" smtClean="0"/>
              <a:t>11/26/2018</a:t>
            </a:fld>
            <a:endParaRPr lang="en-US"/>
          </a:p>
        </p:txBody>
      </p:sp>
      <p:sp>
        <p:nvSpPr>
          <p:cNvPr id="3" name="Footer Placeholder 2">
            <a:extLst>
              <a:ext uri="{FF2B5EF4-FFF2-40B4-BE49-F238E27FC236}">
                <a16:creationId xmlns:a16="http://schemas.microsoft.com/office/drawing/2014/main" id="{4DDEE70F-4E11-40F2-B650-51F6E3B72A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1BFA04-B62A-462A-AFFC-D7B1F1C42B44}"/>
              </a:ext>
            </a:extLst>
          </p:cNvPr>
          <p:cNvSpPr>
            <a:spLocks noGrp="1"/>
          </p:cNvSpPr>
          <p:nvPr>
            <p:ph type="sldNum" sz="quarter" idx="12"/>
          </p:nvPr>
        </p:nvSpPr>
        <p:spPr/>
        <p:txBody>
          <a:bodyPr/>
          <a:lstStyle/>
          <a:p>
            <a:fld id="{DFBA5B09-53D2-43F1-ADDD-681BCB36A48B}" type="slidenum">
              <a:rPr lang="en-US" smtClean="0"/>
              <a:t>‹#›</a:t>
            </a:fld>
            <a:endParaRPr lang="en-US"/>
          </a:p>
        </p:txBody>
      </p:sp>
    </p:spTree>
    <p:extLst>
      <p:ext uri="{BB962C8B-B14F-4D97-AF65-F5344CB8AC3E}">
        <p14:creationId xmlns:p14="http://schemas.microsoft.com/office/powerpoint/2010/main" val="3062326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CB2A0-991E-4CA1-8335-E1A7BCE3138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2423E65-5942-4846-81A5-48052F04C22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13C6DC-E099-4A94-9512-244747A5C50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B465177-2333-4D8C-847B-8C1E49514840}"/>
              </a:ext>
            </a:extLst>
          </p:cNvPr>
          <p:cNvSpPr>
            <a:spLocks noGrp="1"/>
          </p:cNvSpPr>
          <p:nvPr>
            <p:ph type="dt" sz="half" idx="10"/>
          </p:nvPr>
        </p:nvSpPr>
        <p:spPr/>
        <p:txBody>
          <a:bodyPr/>
          <a:lstStyle/>
          <a:p>
            <a:fld id="{453D86D4-CE2E-49EF-A697-D09F17E93A1B}" type="datetimeFigureOut">
              <a:rPr lang="en-US" smtClean="0"/>
              <a:t>11/26/2018</a:t>
            </a:fld>
            <a:endParaRPr lang="en-US"/>
          </a:p>
        </p:txBody>
      </p:sp>
      <p:sp>
        <p:nvSpPr>
          <p:cNvPr id="6" name="Footer Placeholder 5">
            <a:extLst>
              <a:ext uri="{FF2B5EF4-FFF2-40B4-BE49-F238E27FC236}">
                <a16:creationId xmlns:a16="http://schemas.microsoft.com/office/drawing/2014/main" id="{FE616B3B-FFC0-4292-901B-B55776F290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6B77ED-880D-42E0-B1FE-4B5BB98180A6}"/>
              </a:ext>
            </a:extLst>
          </p:cNvPr>
          <p:cNvSpPr>
            <a:spLocks noGrp="1"/>
          </p:cNvSpPr>
          <p:nvPr>
            <p:ph type="sldNum" sz="quarter" idx="12"/>
          </p:nvPr>
        </p:nvSpPr>
        <p:spPr/>
        <p:txBody>
          <a:bodyPr/>
          <a:lstStyle/>
          <a:p>
            <a:fld id="{DFBA5B09-53D2-43F1-ADDD-681BCB36A48B}" type="slidenum">
              <a:rPr lang="en-US" smtClean="0"/>
              <a:t>‹#›</a:t>
            </a:fld>
            <a:endParaRPr lang="en-US"/>
          </a:p>
        </p:txBody>
      </p:sp>
    </p:spTree>
    <p:extLst>
      <p:ext uri="{BB962C8B-B14F-4D97-AF65-F5344CB8AC3E}">
        <p14:creationId xmlns:p14="http://schemas.microsoft.com/office/powerpoint/2010/main" val="2767884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838200"/>
          </a:xfrm>
        </p:spPr>
        <p:txBody>
          <a:bodyPr/>
          <a:lstStyle/>
          <a:p>
            <a:r>
              <a:rPr kumimoji="0" lang="en-US" dirty="0"/>
              <a:t>Click to edit Master title style</a:t>
            </a:r>
          </a:p>
        </p:txBody>
      </p:sp>
      <p:sp>
        <p:nvSpPr>
          <p:cNvPr id="4" name="Date Placeholder 3"/>
          <p:cNvSpPr>
            <a:spLocks noGrp="1"/>
          </p:cNvSpPr>
          <p:nvPr>
            <p:ph type="dt" sz="half" idx="10"/>
          </p:nvPr>
        </p:nvSpPr>
        <p:spPr/>
        <p:txBody>
          <a:bodyPr/>
          <a:lstStyle/>
          <a:p>
            <a:fld id="{A3404621-7EB1-4B39-A252-2A55C5B5766A}" type="datetime1">
              <a:rPr lang="en-US" smtClean="0">
                <a:solidFill>
                  <a:srgbClr val="696464"/>
                </a:solidFill>
              </a:rPr>
              <a:pPr/>
              <a:t>11/26/2018</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a:xfrm>
            <a:off x="8534400" y="6172200"/>
            <a:ext cx="457200" cy="457200"/>
          </a:xfrm>
          <a:solidFill>
            <a:schemeClr val="accent2"/>
          </a:solidFill>
        </p:spPr>
        <p:txBody>
          <a:bodyPr/>
          <a:lstStyle/>
          <a:p>
            <a:fld id="{5F335AA0-0C2D-4D7F-91FC-AD1CE36198C8}" type="slidenum">
              <a:rPr lang="en-US" smtClean="0"/>
              <a:pPr/>
              <a:t>‹#›</a:t>
            </a:fld>
            <a:endParaRPr lang="en-US" dirty="0"/>
          </a:p>
        </p:txBody>
      </p:sp>
      <p:sp>
        <p:nvSpPr>
          <p:cNvPr id="8" name="Content Placeholder 7"/>
          <p:cNvSpPr>
            <a:spLocks noGrp="1"/>
          </p:cNvSpPr>
          <p:nvPr>
            <p:ph sz="quarter" idx="1"/>
          </p:nvPr>
        </p:nvSpPr>
        <p:spPr>
          <a:xfrm>
            <a:off x="76200" y="1066800"/>
            <a:ext cx="8915400" cy="5562600"/>
          </a:xfrm>
        </p:spPr>
        <p:txBody>
          <a:bodyPr vert="horz"/>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grpSp>
        <p:nvGrpSpPr>
          <p:cNvPr id="10" name="Group 9"/>
          <p:cNvGrpSpPr/>
          <p:nvPr userDrawn="1"/>
        </p:nvGrpSpPr>
        <p:grpSpPr>
          <a:xfrm>
            <a:off x="76202" y="914403"/>
            <a:ext cx="9013781" cy="126795"/>
            <a:chOff x="69146" y="2341475"/>
            <a:chExt cx="9013781" cy="126795"/>
          </a:xfrm>
        </p:grpSpPr>
        <p:sp>
          <p:nvSpPr>
            <p:cNvPr id="7" name="Rectangle 6"/>
            <p:cNvSpPr/>
            <p:nvPr userDrawn="1"/>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9" name="Rectangle 8"/>
            <p:cNvSpPr/>
            <p:nvPr userDrawn="1"/>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grpSp>
    </p:spTree>
    <p:extLst>
      <p:ext uri="{BB962C8B-B14F-4D97-AF65-F5344CB8AC3E}">
        <p14:creationId xmlns:p14="http://schemas.microsoft.com/office/powerpoint/2010/main" val="962048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9BC8C-BF5B-4A38-BEC5-5F432A16F4F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7B83847-41BF-4958-AE2D-BD3D4216F23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FBD15A2-1FD5-4861-84FE-BA8F3CFD2C5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00E6EF4-FE91-4C5C-B98A-12DADAA77AB5}"/>
              </a:ext>
            </a:extLst>
          </p:cNvPr>
          <p:cNvSpPr>
            <a:spLocks noGrp="1"/>
          </p:cNvSpPr>
          <p:nvPr>
            <p:ph type="dt" sz="half" idx="10"/>
          </p:nvPr>
        </p:nvSpPr>
        <p:spPr/>
        <p:txBody>
          <a:bodyPr/>
          <a:lstStyle/>
          <a:p>
            <a:fld id="{453D86D4-CE2E-49EF-A697-D09F17E93A1B}" type="datetimeFigureOut">
              <a:rPr lang="en-US" smtClean="0"/>
              <a:t>11/26/2018</a:t>
            </a:fld>
            <a:endParaRPr lang="en-US"/>
          </a:p>
        </p:txBody>
      </p:sp>
      <p:sp>
        <p:nvSpPr>
          <p:cNvPr id="6" name="Footer Placeholder 5">
            <a:extLst>
              <a:ext uri="{FF2B5EF4-FFF2-40B4-BE49-F238E27FC236}">
                <a16:creationId xmlns:a16="http://schemas.microsoft.com/office/drawing/2014/main" id="{5910F40F-6EF9-4959-A4E2-DCD7B97E7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34B41E-F2A4-4D3C-B155-9BBE24A62A13}"/>
              </a:ext>
            </a:extLst>
          </p:cNvPr>
          <p:cNvSpPr>
            <a:spLocks noGrp="1"/>
          </p:cNvSpPr>
          <p:nvPr>
            <p:ph type="sldNum" sz="quarter" idx="12"/>
          </p:nvPr>
        </p:nvSpPr>
        <p:spPr/>
        <p:txBody>
          <a:bodyPr/>
          <a:lstStyle/>
          <a:p>
            <a:fld id="{DFBA5B09-53D2-43F1-ADDD-681BCB36A48B}" type="slidenum">
              <a:rPr lang="en-US" smtClean="0"/>
              <a:t>‹#›</a:t>
            </a:fld>
            <a:endParaRPr lang="en-US"/>
          </a:p>
        </p:txBody>
      </p:sp>
    </p:spTree>
    <p:extLst>
      <p:ext uri="{BB962C8B-B14F-4D97-AF65-F5344CB8AC3E}">
        <p14:creationId xmlns:p14="http://schemas.microsoft.com/office/powerpoint/2010/main" val="374550096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4E9A6-1623-41FA-B5F9-2B22456CBE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44E0BB-2B84-488D-AC48-B32F534E3C2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5B3F9-DAE6-4A5E-8D2B-2D417C754E6D}"/>
              </a:ext>
            </a:extLst>
          </p:cNvPr>
          <p:cNvSpPr>
            <a:spLocks noGrp="1"/>
          </p:cNvSpPr>
          <p:nvPr>
            <p:ph type="dt" sz="half" idx="10"/>
          </p:nvPr>
        </p:nvSpPr>
        <p:spPr/>
        <p:txBody>
          <a:bodyPr/>
          <a:lstStyle/>
          <a:p>
            <a:fld id="{453D86D4-CE2E-49EF-A697-D09F17E93A1B}" type="datetimeFigureOut">
              <a:rPr lang="en-US" smtClean="0"/>
              <a:t>11/26/2018</a:t>
            </a:fld>
            <a:endParaRPr lang="en-US"/>
          </a:p>
        </p:txBody>
      </p:sp>
      <p:sp>
        <p:nvSpPr>
          <p:cNvPr id="5" name="Footer Placeholder 4">
            <a:extLst>
              <a:ext uri="{FF2B5EF4-FFF2-40B4-BE49-F238E27FC236}">
                <a16:creationId xmlns:a16="http://schemas.microsoft.com/office/drawing/2014/main" id="{008FFA2F-CA65-4078-92CB-5F2929B15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7F53A9-62E9-4BF4-B6E7-36F58438931B}"/>
              </a:ext>
            </a:extLst>
          </p:cNvPr>
          <p:cNvSpPr>
            <a:spLocks noGrp="1"/>
          </p:cNvSpPr>
          <p:nvPr>
            <p:ph type="sldNum" sz="quarter" idx="12"/>
          </p:nvPr>
        </p:nvSpPr>
        <p:spPr/>
        <p:txBody>
          <a:bodyPr/>
          <a:lstStyle/>
          <a:p>
            <a:fld id="{DFBA5B09-53D2-43F1-ADDD-681BCB36A48B}" type="slidenum">
              <a:rPr lang="en-US" smtClean="0"/>
              <a:t>‹#›</a:t>
            </a:fld>
            <a:endParaRPr lang="en-US"/>
          </a:p>
        </p:txBody>
      </p:sp>
    </p:spTree>
    <p:extLst>
      <p:ext uri="{BB962C8B-B14F-4D97-AF65-F5344CB8AC3E}">
        <p14:creationId xmlns:p14="http://schemas.microsoft.com/office/powerpoint/2010/main" val="9254998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C7F7F1-13F1-4BBC-B0DD-A75871B037E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B4DC8F-8F7F-4F2D-91FB-483828FA1180}"/>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442CE-9B58-4FE6-B627-6E569A387B0D}"/>
              </a:ext>
            </a:extLst>
          </p:cNvPr>
          <p:cNvSpPr>
            <a:spLocks noGrp="1"/>
          </p:cNvSpPr>
          <p:nvPr>
            <p:ph type="dt" sz="half" idx="10"/>
          </p:nvPr>
        </p:nvSpPr>
        <p:spPr/>
        <p:txBody>
          <a:bodyPr/>
          <a:lstStyle/>
          <a:p>
            <a:fld id="{453D86D4-CE2E-49EF-A697-D09F17E93A1B}" type="datetimeFigureOut">
              <a:rPr lang="en-US" smtClean="0"/>
              <a:t>11/26/2018</a:t>
            </a:fld>
            <a:endParaRPr lang="en-US"/>
          </a:p>
        </p:txBody>
      </p:sp>
      <p:sp>
        <p:nvSpPr>
          <p:cNvPr id="5" name="Footer Placeholder 4">
            <a:extLst>
              <a:ext uri="{FF2B5EF4-FFF2-40B4-BE49-F238E27FC236}">
                <a16:creationId xmlns:a16="http://schemas.microsoft.com/office/drawing/2014/main" id="{790237E5-469F-41FC-9731-59C7B4FCE5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0645E5-A6E2-4CB7-9603-EFCAFB70E564}"/>
              </a:ext>
            </a:extLst>
          </p:cNvPr>
          <p:cNvSpPr>
            <a:spLocks noGrp="1"/>
          </p:cNvSpPr>
          <p:nvPr>
            <p:ph type="sldNum" sz="quarter" idx="12"/>
          </p:nvPr>
        </p:nvSpPr>
        <p:spPr/>
        <p:txBody>
          <a:bodyPr/>
          <a:lstStyle/>
          <a:p>
            <a:fld id="{DFBA5B09-53D2-43F1-ADDD-681BCB36A48B}" type="slidenum">
              <a:rPr lang="en-US" smtClean="0"/>
              <a:t>‹#›</a:t>
            </a:fld>
            <a:endParaRPr lang="en-US"/>
          </a:p>
        </p:txBody>
      </p:sp>
    </p:spTree>
    <p:extLst>
      <p:ext uri="{BB962C8B-B14F-4D97-AF65-F5344CB8AC3E}">
        <p14:creationId xmlns:p14="http://schemas.microsoft.com/office/powerpoint/2010/main" val="3814649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 name="Title 1"/>
          <p:cNvSpPr>
            <a:spLocks noGrp="1"/>
          </p:cNvSpPr>
          <p:nvPr>
            <p:ph type="title"/>
          </p:nvPr>
        </p:nvSpPr>
        <p:spPr>
          <a:xfrm>
            <a:off x="722313" y="952504"/>
            <a:ext cx="77724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B51AFE3-5522-4869-922E-455D05C62CDF}" type="datetime1">
              <a:rPr lang="en-US" smtClean="0">
                <a:solidFill>
                  <a:srgbClr val="696464"/>
                </a:solidFill>
              </a:rPr>
              <a:pPr/>
              <a:t>11/26/2018</a:t>
            </a:fld>
            <a:endParaRPr lang="en-US">
              <a:solidFill>
                <a:srgbClr val="696464"/>
              </a:solidFill>
            </a:endParaRPr>
          </a:p>
        </p:txBody>
      </p:sp>
      <p:sp>
        <p:nvSpPr>
          <p:cNvPr id="5" name="Footer Placeholder 4"/>
          <p:cNvSpPr>
            <a:spLocks noGrp="1"/>
          </p:cNvSpPr>
          <p:nvPr>
            <p:ph type="ftr" sz="quarter" idx="11"/>
          </p:nvPr>
        </p:nvSpPr>
        <p:spPr>
          <a:xfrm>
            <a:off x="800100" y="6172200"/>
            <a:ext cx="4000500" cy="457200"/>
          </a:xfrm>
        </p:spPr>
        <p:txBody>
          <a:bodyPr/>
          <a:lstStyle/>
          <a:p>
            <a:endParaRPr lang="en-US">
              <a:solidFill>
                <a:srgbClr val="696464"/>
              </a:solidFill>
            </a:endParaRPr>
          </a:p>
        </p:txBody>
      </p:sp>
      <p:sp>
        <p:nvSpPr>
          <p:cNvPr id="7" name="Rectangle 6"/>
          <p:cNvSpPr/>
          <p:nvPr/>
        </p:nvSpPr>
        <p:spPr>
          <a:xfrm flipV="1">
            <a:off x="69413"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8" name="Rectangle 7"/>
          <p:cNvSpPr/>
          <p:nvPr/>
        </p:nvSpPr>
        <p:spPr>
          <a:xfrm>
            <a:off x="69148" y="2341479"/>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9" name="Rectangle 8"/>
          <p:cNvSpPr/>
          <p:nvPr/>
        </p:nvSpPr>
        <p:spPr>
          <a:xfrm>
            <a:off x="68308"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5F335AA0-0C2D-4D7F-91FC-AD1CE36198C8}" type="slidenum">
              <a:rPr lang="en-US" smtClean="0"/>
              <a:pPr/>
              <a:t>‹#›</a:t>
            </a:fld>
            <a:endParaRPr lang="en-US"/>
          </a:p>
        </p:txBody>
      </p:sp>
    </p:spTree>
    <p:extLst>
      <p:ext uri="{BB962C8B-B14F-4D97-AF65-F5344CB8AC3E}">
        <p14:creationId xmlns:p14="http://schemas.microsoft.com/office/powerpoint/2010/main" val="558016569"/>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10FF5091-1A7B-4EBB-A4A8-BDE9843FFB82}" type="datetime1">
              <a:rPr lang="en-US" smtClean="0">
                <a:solidFill>
                  <a:srgbClr val="696464"/>
                </a:solidFill>
              </a:rPr>
              <a:pPr/>
              <a:t>11/26/2018</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5F335AA0-0C2D-4D7F-91FC-AD1CE36198C8}"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383902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9" name="Content Placeholder 2"/>
          <p:cNvSpPr>
            <a:spLocks noGrp="1"/>
          </p:cNvSpPr>
          <p:nvPr>
            <p:ph idx="13"/>
          </p:nvPr>
        </p:nvSpPr>
        <p:spPr>
          <a:xfrm>
            <a:off x="746930" y="1830388"/>
            <a:ext cx="8229600" cy="4525963"/>
          </a:xfrm>
          <a:prstGeom prst="rect">
            <a:avLst/>
          </a:prstGeom>
          <a:ln>
            <a:solidFill>
              <a:srgbClr val="FFFFFF"/>
            </a:solidFill>
          </a:ln>
        </p:spPr>
        <p:txBody>
          <a:bodyPr/>
          <a:lstStyle>
            <a:lvl1pPr>
              <a:defRPr>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4"/>
            <a:r>
              <a:rPr lang="en-US" dirty="0"/>
              <a:t>Fifth level</a:t>
            </a:r>
          </a:p>
        </p:txBody>
      </p:sp>
      <p:sp>
        <p:nvSpPr>
          <p:cNvPr id="13" name="Content Placeholder 2"/>
          <p:cNvSpPr>
            <a:spLocks noGrp="1"/>
          </p:cNvSpPr>
          <p:nvPr>
            <p:ph idx="15" hasCustomPrompt="1"/>
          </p:nvPr>
        </p:nvSpPr>
        <p:spPr>
          <a:xfrm>
            <a:off x="5573889" y="229810"/>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UNIT NAME HERE</a:t>
            </a:r>
          </a:p>
          <a:p>
            <a:pPr lvl="0"/>
            <a:r>
              <a:rPr lang="en-US" dirty="0"/>
              <a:t>LINE 2 AS NEEDED</a:t>
            </a:r>
          </a:p>
        </p:txBody>
      </p:sp>
      <p:sp>
        <p:nvSpPr>
          <p:cNvPr id="14" name="Content Placeholder 2"/>
          <p:cNvSpPr>
            <a:spLocks noGrp="1"/>
          </p:cNvSpPr>
          <p:nvPr>
            <p:ph idx="16" hasCustomPrompt="1"/>
          </p:nvPr>
        </p:nvSpPr>
        <p:spPr>
          <a:xfrm>
            <a:off x="4315391" y="1052955"/>
            <a:ext cx="4642821" cy="636119"/>
          </a:xfrm>
          <a:prstGeom prst="rect">
            <a:avLst/>
          </a:prstGeom>
          <a:ln>
            <a:solidFill>
              <a:schemeClr val="bg1"/>
            </a:solidFill>
          </a:ln>
        </p:spPr>
        <p:txBody>
          <a:bodyPr/>
          <a:lstStyle>
            <a:lvl1pPr algn="r">
              <a:lnSpc>
                <a:spcPts val="1640"/>
              </a:lnSpc>
              <a:spcBef>
                <a:spcPts val="0"/>
              </a:spcBef>
              <a:defRPr sz="1600" b="1" baseline="0">
                <a:solidFill>
                  <a:schemeClr val="tx1">
                    <a:lumMod val="65000"/>
                    <a:lumOff val="3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TOPIC TITLE HERE</a:t>
            </a:r>
          </a:p>
        </p:txBody>
      </p:sp>
    </p:spTree>
    <p:extLst>
      <p:ext uri="{BB962C8B-B14F-4D97-AF65-F5344CB8AC3E}">
        <p14:creationId xmlns:p14="http://schemas.microsoft.com/office/powerpoint/2010/main" val="37931671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46451789-031F-4980-B4EC-FDBCFB942567}" type="datetime1">
              <a:rPr lang="en-US" smtClean="0">
                <a:solidFill>
                  <a:srgbClr val="696464"/>
                </a:solidFill>
              </a:rPr>
              <a:pPr/>
              <a:t>11/26/2018</a:t>
            </a:fld>
            <a:endParaRPr lang="en-US">
              <a:solidFill>
                <a:srgbClr val="696464"/>
              </a:solidFill>
            </a:endParaRPr>
          </a:p>
        </p:txBody>
      </p:sp>
      <p:sp>
        <p:nvSpPr>
          <p:cNvPr id="8" name="Footer Placeholder 7"/>
          <p:cNvSpPr>
            <a:spLocks noGrp="1"/>
          </p:cNvSpPr>
          <p:nvPr>
            <p:ph type="ftr" sz="quarter" idx="11"/>
          </p:nvPr>
        </p:nvSpPr>
        <p:spPr/>
        <p:txBody>
          <a:bodyPr/>
          <a:lstStyle/>
          <a:p>
            <a:endParaRPr lang="en-US">
              <a:solidFill>
                <a:srgbClr val="696464"/>
              </a:solidFill>
            </a:endParaRPr>
          </a:p>
        </p:txBody>
      </p:sp>
      <p:sp>
        <p:nvSpPr>
          <p:cNvPr id="9" name="Slide Number Placeholder 8"/>
          <p:cNvSpPr>
            <a:spLocks noGrp="1"/>
          </p:cNvSpPr>
          <p:nvPr>
            <p:ph type="sldNum" sz="quarter" idx="12"/>
          </p:nvPr>
        </p:nvSpPr>
        <p:spPr/>
        <p:txBody>
          <a:bodyPr/>
          <a:lstStyle/>
          <a:p>
            <a:fld id="{5F335AA0-0C2D-4D7F-91FC-AD1CE36198C8}"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18216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4F777582-D52C-48CF-8955-944CA7B237B3}" type="datetime1">
              <a:rPr lang="en-US" smtClean="0">
                <a:solidFill>
                  <a:srgbClr val="696464"/>
                </a:solidFill>
              </a:rPr>
              <a:pPr/>
              <a:t>11/26/2018</a:t>
            </a:fld>
            <a:endParaRPr lang="en-US">
              <a:solidFill>
                <a:srgbClr val="696464"/>
              </a:solidFill>
            </a:endParaRPr>
          </a:p>
        </p:txBody>
      </p:sp>
      <p:sp>
        <p:nvSpPr>
          <p:cNvPr id="4" name="Footer Placeholder 3"/>
          <p:cNvSpPr>
            <a:spLocks noGrp="1"/>
          </p:cNvSpPr>
          <p:nvPr>
            <p:ph type="ftr" sz="quarter" idx="11"/>
          </p:nvPr>
        </p:nvSpPr>
        <p:spPr/>
        <p:txBody>
          <a:bodyPr/>
          <a:lstStyle/>
          <a:p>
            <a:endParaRPr lang="en-US">
              <a:solidFill>
                <a:srgbClr val="696464"/>
              </a:solidFill>
            </a:endParaRPr>
          </a:p>
        </p:txBody>
      </p:sp>
      <p:sp>
        <p:nvSpPr>
          <p:cNvPr id="5" name="Slide Number Placeholder 4"/>
          <p:cNvSpPr>
            <a:spLocks noGrp="1"/>
          </p:cNvSpPr>
          <p:nvPr>
            <p:ph type="sldNum" sz="quarter" idx="12"/>
          </p:nvPr>
        </p:nvSpPr>
        <p:spPr/>
        <p:txBody>
          <a:bodyPr/>
          <a:lstStyle/>
          <a:p>
            <a:fld id="{5F335AA0-0C2D-4D7F-91FC-AD1CE36198C8}" type="slidenum">
              <a:rPr lang="en-US" smtClean="0"/>
              <a:pPr/>
              <a:t>‹#›</a:t>
            </a:fld>
            <a:endParaRPr lang="en-US"/>
          </a:p>
        </p:txBody>
      </p:sp>
    </p:spTree>
    <p:extLst>
      <p:ext uri="{BB962C8B-B14F-4D97-AF65-F5344CB8AC3E}">
        <p14:creationId xmlns:p14="http://schemas.microsoft.com/office/powerpoint/2010/main" val="1797539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076C4B-7184-444C-9E2C-571FB903ED1E}" type="datetime1">
              <a:rPr lang="en-US" smtClean="0">
                <a:solidFill>
                  <a:srgbClr val="696464"/>
                </a:solidFill>
              </a:rPr>
              <a:pPr/>
              <a:t>11/26/2018</a:t>
            </a:fld>
            <a:endParaRPr lang="en-US">
              <a:solidFill>
                <a:srgbClr val="696464"/>
              </a:solidFill>
            </a:endParaRPr>
          </a:p>
        </p:txBody>
      </p:sp>
      <p:sp>
        <p:nvSpPr>
          <p:cNvPr id="3" name="Footer Placeholder 2"/>
          <p:cNvSpPr>
            <a:spLocks noGrp="1"/>
          </p:cNvSpPr>
          <p:nvPr>
            <p:ph type="ftr" sz="quarter" idx="11"/>
          </p:nvPr>
        </p:nvSpPr>
        <p:spPr/>
        <p:txBody>
          <a:bodyPr/>
          <a:lstStyle/>
          <a:p>
            <a:endParaRPr lang="en-US">
              <a:solidFill>
                <a:srgbClr val="696464"/>
              </a:solidFill>
            </a:endParaRPr>
          </a:p>
        </p:txBody>
      </p:sp>
      <p:sp>
        <p:nvSpPr>
          <p:cNvPr id="4" name="Slide Number Placeholder 3"/>
          <p:cNvSpPr>
            <a:spLocks noGrp="1"/>
          </p:cNvSpPr>
          <p:nvPr>
            <p:ph type="sldNum" sz="quarter" idx="12"/>
          </p:nvPr>
        </p:nvSpPr>
        <p:spPr/>
        <p:txBody>
          <a:bodyPr/>
          <a:lstStyle/>
          <a:p>
            <a:fld id="{5F335AA0-0C2D-4D7F-91FC-AD1CE36198C8}" type="slidenum">
              <a:rPr lang="en-US" smtClean="0"/>
              <a:pPr/>
              <a:t>‹#›</a:t>
            </a:fld>
            <a:endParaRPr lang="en-US"/>
          </a:p>
        </p:txBody>
      </p:sp>
    </p:spTree>
    <p:extLst>
      <p:ext uri="{BB962C8B-B14F-4D97-AF65-F5344CB8AC3E}">
        <p14:creationId xmlns:p14="http://schemas.microsoft.com/office/powerpoint/2010/main" val="1359359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37C847A6-1FA0-424D-A751-5351A908F50F}" type="datetime1">
              <a:rPr lang="en-US" smtClean="0">
                <a:solidFill>
                  <a:srgbClr val="696464"/>
                </a:solidFill>
              </a:rPr>
              <a:pPr/>
              <a:t>11/26/2018</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5F335AA0-0C2D-4D7F-91FC-AD1CE36198C8}"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2177879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9FC361B-306E-456F-AD17-98BEE893CBDE}" type="datetime1">
              <a:rPr lang="en-US" smtClean="0">
                <a:solidFill>
                  <a:srgbClr val="696464"/>
                </a:solidFill>
              </a:rPr>
              <a:pPr/>
              <a:t>11/26/2018</a:t>
            </a:fld>
            <a:endParaRPr lang="en-US">
              <a:solidFill>
                <a:srgbClr val="696464"/>
              </a:solidFill>
            </a:endParaRPr>
          </a:p>
        </p:txBody>
      </p:sp>
      <p:sp>
        <p:nvSpPr>
          <p:cNvPr id="6" name="Footer Placeholder 5"/>
          <p:cNvSpPr>
            <a:spLocks noGrp="1"/>
          </p:cNvSpPr>
          <p:nvPr>
            <p:ph type="ftr" sz="quarter" idx="11"/>
          </p:nvPr>
        </p:nvSpPr>
        <p:spPr>
          <a:xfrm>
            <a:off x="914400" y="6172200"/>
            <a:ext cx="3886200" cy="457200"/>
          </a:xfrm>
        </p:spPr>
        <p:txBody>
          <a:bodyPr/>
          <a:lstStyle/>
          <a:p>
            <a:endParaRPr lang="en-US">
              <a:solidFill>
                <a:srgbClr val="696464"/>
              </a:solidFill>
            </a:endParaRPr>
          </a:p>
        </p:txBody>
      </p:sp>
      <p:sp>
        <p:nvSpPr>
          <p:cNvPr id="7" name="Slide Number Placeholder 6"/>
          <p:cNvSpPr>
            <a:spLocks noGrp="1"/>
          </p:cNvSpPr>
          <p:nvPr>
            <p:ph type="sldNum" sz="quarter" idx="12"/>
          </p:nvPr>
        </p:nvSpPr>
        <p:spPr>
          <a:xfrm>
            <a:off x="146304" y="6208776"/>
            <a:ext cx="457200" cy="457200"/>
          </a:xfrm>
        </p:spPr>
        <p:txBody>
          <a:bodyPr/>
          <a:lstStyle/>
          <a:p>
            <a:fld id="{5F335AA0-0C2D-4D7F-91FC-AD1CE36198C8}"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2" name="Rectangle 11"/>
          <p:cNvSpPr/>
          <p:nvPr/>
        </p:nvSpPr>
        <p:spPr>
          <a:xfrm>
            <a:off x="68510" y="4650478"/>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3" name="Rectangle 12"/>
          <p:cNvSpPr/>
          <p:nvPr/>
        </p:nvSpPr>
        <p:spPr>
          <a:xfrm>
            <a:off x="68512" y="4773228"/>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3" name="Picture Placeholder 2"/>
          <p:cNvSpPr>
            <a:spLocks noGrp="1"/>
          </p:cNvSpPr>
          <p:nvPr>
            <p:ph type="pic" idx="1"/>
          </p:nvPr>
        </p:nvSpPr>
        <p:spPr>
          <a:xfrm>
            <a:off x="68309"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36729770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FCD1B32-29EE-4F80-84E7-B2BEBD4AE1B2}" type="datetime1">
              <a:rPr lang="en-US" smtClean="0">
                <a:solidFill>
                  <a:srgbClr val="696464"/>
                </a:solidFill>
              </a:rPr>
              <a:pPr/>
              <a:t>11/26/2018</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5F335AA0-0C2D-4D7F-91FC-AD1CE36198C8}" type="slidenum">
              <a:rPr lang="en-US" smtClean="0"/>
              <a:pPr/>
              <a:t>‹#›</a:t>
            </a:fld>
            <a:endParaRPr lang="en-US"/>
          </a:p>
        </p:txBody>
      </p:sp>
    </p:spTree>
    <p:extLst>
      <p:ext uri="{BB962C8B-B14F-4D97-AF65-F5344CB8AC3E}">
        <p14:creationId xmlns:p14="http://schemas.microsoft.com/office/powerpoint/2010/main" val="1613935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1168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A0282A5-6236-43B4-9C3C-88B240C6A02D}" type="datetime1">
              <a:rPr lang="en-US" smtClean="0">
                <a:solidFill>
                  <a:srgbClr val="696464"/>
                </a:solidFill>
              </a:rPr>
              <a:pPr/>
              <a:t>11/26/2018</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5F335AA0-0C2D-4D7F-91FC-AD1CE36198C8}" type="slidenum">
              <a:rPr lang="en-US" smtClean="0"/>
              <a:pPr/>
              <a:t>‹#›</a:t>
            </a:fld>
            <a:endParaRPr lang="en-US"/>
          </a:p>
        </p:txBody>
      </p:sp>
    </p:spTree>
    <p:extLst>
      <p:ext uri="{BB962C8B-B14F-4D97-AF65-F5344CB8AC3E}">
        <p14:creationId xmlns:p14="http://schemas.microsoft.com/office/powerpoint/2010/main" val="33054814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C0B3EA-B3C1-4E00-8BB6-2A853B904CAD}"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CDF858-2F3D-4242-99CC-F99D8A7261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24623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C0B3EA-B3C1-4E00-8BB6-2A853B904CAD}"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CDF858-2F3D-4242-99CC-F99D8A7261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45516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C0B3EA-B3C1-4E00-8BB6-2A853B904CAD}"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CDF858-2F3D-4242-99CC-F99D8A7261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5389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g Phrase-Word Slide WHITE1">
    <p:spTree>
      <p:nvGrpSpPr>
        <p:cNvPr id="1" name=""/>
        <p:cNvGrpSpPr/>
        <p:nvPr/>
      </p:nvGrpSpPr>
      <p:grpSpPr>
        <a:xfrm>
          <a:off x="0" y="0"/>
          <a:ext cx="0" cy="0"/>
          <a:chOff x="0" y="0"/>
          <a:chExt cx="0" cy="0"/>
        </a:xfrm>
      </p:grpSpPr>
      <p:sp>
        <p:nvSpPr>
          <p:cNvPr id="10" name="Content Placeholder 2"/>
          <p:cNvSpPr>
            <a:spLocks noGrp="1"/>
          </p:cNvSpPr>
          <p:nvPr>
            <p:ph idx="16" hasCustomPrompt="1"/>
          </p:nvPr>
        </p:nvSpPr>
        <p:spPr>
          <a:xfrm>
            <a:off x="651757" y="1734522"/>
            <a:ext cx="7194020" cy="4417350"/>
          </a:xfrm>
          <a:prstGeom prst="rect">
            <a:avLst/>
          </a:prstGeom>
          <a:ln>
            <a:solidFill>
              <a:srgbClr val="FFFFFF"/>
            </a:solidFill>
          </a:ln>
        </p:spPr>
        <p:txBody>
          <a:bodyPr/>
          <a:lstStyle>
            <a:lvl1pPr algn="l">
              <a:lnSpc>
                <a:spcPts val="8400"/>
              </a:lnSpc>
              <a:spcBef>
                <a:spcPts val="0"/>
              </a:spcBef>
              <a:defRPr sz="8000" b="1" baseline="0">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BIG WORD BIG PHRASE</a:t>
            </a:r>
            <a:br>
              <a:rPr lang="en-US" dirty="0"/>
            </a:br>
            <a:r>
              <a:rPr lang="en-US" dirty="0"/>
              <a:t>SLIDE</a:t>
            </a:r>
          </a:p>
        </p:txBody>
      </p:sp>
      <p:sp>
        <p:nvSpPr>
          <p:cNvPr id="11" name="Content Placeholder 2"/>
          <p:cNvSpPr>
            <a:spLocks noGrp="1"/>
          </p:cNvSpPr>
          <p:nvPr>
            <p:ph idx="15" hasCustomPrompt="1"/>
          </p:nvPr>
        </p:nvSpPr>
        <p:spPr>
          <a:xfrm>
            <a:off x="5573889" y="229810"/>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UNIT NAME HERE</a:t>
            </a:r>
          </a:p>
          <a:p>
            <a:pPr lvl="0"/>
            <a:r>
              <a:rPr lang="en-US" dirty="0"/>
              <a:t>LINE 2 AS NEEDED</a:t>
            </a:r>
          </a:p>
        </p:txBody>
      </p:sp>
    </p:spTree>
    <p:extLst>
      <p:ext uri="{BB962C8B-B14F-4D97-AF65-F5344CB8AC3E}">
        <p14:creationId xmlns:p14="http://schemas.microsoft.com/office/powerpoint/2010/main" val="1106801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C0B3EA-B3C1-4E00-8BB6-2A853B904CAD}" type="datetimeFigureOut">
              <a:rPr lang="en-US" smtClean="0">
                <a:solidFill>
                  <a:prstClr val="black">
                    <a:tint val="75000"/>
                  </a:prstClr>
                </a:solidFill>
              </a:rPr>
              <a:pPr/>
              <a:t>11/26/2018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CDF858-2F3D-4242-99CC-F99D8A7261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2802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C0B3EA-B3C1-4E00-8BB6-2A853B904CAD}" type="datetimeFigureOut">
              <a:rPr lang="en-US" smtClean="0">
                <a:solidFill>
                  <a:prstClr val="black">
                    <a:tint val="75000"/>
                  </a:prstClr>
                </a:solidFill>
              </a:rPr>
              <a:pPr/>
              <a:t>11/26/2018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CDF858-2F3D-4242-99CC-F99D8A7261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2163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C0B3EA-B3C1-4E00-8BB6-2A853B904CAD}" type="datetimeFigureOut">
              <a:rPr lang="en-US" smtClean="0">
                <a:solidFill>
                  <a:prstClr val="black">
                    <a:tint val="75000"/>
                  </a:prstClr>
                </a:solidFill>
              </a:rPr>
              <a:pPr/>
              <a:t>11/26/2018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CDF858-2F3D-4242-99CC-F99D8A7261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510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C0B3EA-B3C1-4E00-8BB6-2A853B904CAD}" type="datetimeFigureOut">
              <a:rPr lang="en-US" smtClean="0">
                <a:solidFill>
                  <a:prstClr val="black">
                    <a:tint val="75000"/>
                  </a:prstClr>
                </a:solidFill>
              </a:rPr>
              <a:pPr/>
              <a:t>11/26/2018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CDF858-2F3D-4242-99CC-F99D8A7261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2738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7C0B3EA-B3C1-4E00-8BB6-2A853B904CAD}" type="datetimeFigureOut">
              <a:rPr lang="en-US" smtClean="0">
                <a:solidFill>
                  <a:prstClr val="black">
                    <a:tint val="75000"/>
                  </a:prstClr>
                </a:solidFill>
              </a:rPr>
              <a:pPr/>
              <a:t>11/26/2018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CDF858-2F3D-4242-99CC-F99D8A7261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512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7C0B3EA-B3C1-4E00-8BB6-2A853B904CAD}" type="datetimeFigureOut">
              <a:rPr lang="en-US" smtClean="0">
                <a:solidFill>
                  <a:prstClr val="black">
                    <a:tint val="75000"/>
                  </a:prstClr>
                </a:solidFill>
              </a:rPr>
              <a:pPr/>
              <a:t>11/26/2018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CDF858-2F3D-4242-99CC-F99D8A7261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9009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C0B3EA-B3C1-4E00-8BB6-2A853B904CAD}"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CDF858-2F3D-4242-99CC-F99D8A7261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5617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C0B3EA-B3C1-4E00-8BB6-2A853B904CAD}"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CDF858-2F3D-4242-99CC-F99D8A7261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33927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C529-1B30-4D71-88A9-D24EE6E69D6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5EFC645-DEC8-4C67-8536-76F06E49DDE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F160A4C-9621-4805-8865-EBCB9E2F327B}"/>
              </a:ext>
            </a:extLst>
          </p:cNvPr>
          <p:cNvSpPr>
            <a:spLocks noGrp="1"/>
          </p:cNvSpPr>
          <p:nvPr>
            <p:ph type="dt" sz="half" idx="10"/>
          </p:nvPr>
        </p:nvSpPr>
        <p:spPr/>
        <p:txBody>
          <a:bodyPr/>
          <a:lstStyle/>
          <a:p>
            <a:pPr defTabSz="685800"/>
            <a:fld id="{7E1BF71D-760F-40C5-B0C4-C811D36E5244}"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987BE5-8ED8-4E31-A11F-8D3CDD70D587}"/>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C78588F-FBA4-4FEF-8F91-E87F37F1BD4A}"/>
              </a:ext>
            </a:extLst>
          </p:cNvPr>
          <p:cNvSpPr>
            <a:spLocks noGrp="1"/>
          </p:cNvSpPr>
          <p:nvPr>
            <p:ph type="sldNum" sz="quarter" idx="12"/>
          </p:nvPr>
        </p:nvSpPr>
        <p:spPr/>
        <p:txBody>
          <a:bodyPr/>
          <a:lstStyle/>
          <a:p>
            <a:pPr defTabSz="685800"/>
            <a:fld id="{6E4E082F-878D-4721-9900-F6C7EC62987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63279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2FB1B-5180-4133-B957-948A6DC8BC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DD9060-9522-4A0D-ABD0-EF763D57E2B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310C57-1D43-421D-949B-8185BC551D92}"/>
              </a:ext>
            </a:extLst>
          </p:cNvPr>
          <p:cNvSpPr>
            <a:spLocks noGrp="1"/>
          </p:cNvSpPr>
          <p:nvPr>
            <p:ph type="dt" sz="half" idx="10"/>
          </p:nvPr>
        </p:nvSpPr>
        <p:spPr/>
        <p:txBody>
          <a:bodyPr/>
          <a:lstStyle/>
          <a:p>
            <a:pPr defTabSz="685800"/>
            <a:fld id="{7E1BF71D-760F-40C5-B0C4-C811D36E5244}"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30EE067-8DB1-4C71-B220-AE08D04FD189}"/>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A4D3B4F-9986-486F-92F8-139623324CFD}"/>
              </a:ext>
            </a:extLst>
          </p:cNvPr>
          <p:cNvSpPr>
            <a:spLocks noGrp="1"/>
          </p:cNvSpPr>
          <p:nvPr>
            <p:ph type="sldNum" sz="quarter" idx="12"/>
          </p:nvPr>
        </p:nvSpPr>
        <p:spPr/>
        <p:txBody>
          <a:bodyPr/>
          <a:lstStyle/>
          <a:p>
            <a:pPr defTabSz="685800"/>
            <a:fld id="{6E4E082F-878D-4721-9900-F6C7EC62987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57476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g Phrase-Word Slide RED">
    <p:spTree>
      <p:nvGrpSpPr>
        <p:cNvPr id="1" name=""/>
        <p:cNvGrpSpPr/>
        <p:nvPr/>
      </p:nvGrpSpPr>
      <p:grpSpPr>
        <a:xfrm>
          <a:off x="0" y="0"/>
          <a:ext cx="0" cy="0"/>
          <a:chOff x="0" y="0"/>
          <a:chExt cx="0" cy="0"/>
        </a:xfrm>
      </p:grpSpPr>
      <p:sp>
        <p:nvSpPr>
          <p:cNvPr id="4" name="Rectangle 3"/>
          <p:cNvSpPr/>
          <p:nvPr userDrawn="1"/>
        </p:nvSpPr>
        <p:spPr>
          <a:xfrm>
            <a:off x="0" y="910167"/>
            <a:ext cx="9144000" cy="5947833"/>
          </a:xfrm>
          <a:prstGeom prst="rect">
            <a:avLst/>
          </a:prstGeom>
          <a:solidFill>
            <a:srgbClr val="B70F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p:cNvSpPr>
            <a:spLocks noGrp="1"/>
          </p:cNvSpPr>
          <p:nvPr>
            <p:ph idx="15" hasCustomPrompt="1"/>
          </p:nvPr>
        </p:nvSpPr>
        <p:spPr>
          <a:xfrm>
            <a:off x="5573889" y="242139"/>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UNIT NAME HERE</a:t>
            </a:r>
          </a:p>
          <a:p>
            <a:pPr lvl="0"/>
            <a:r>
              <a:rPr lang="en-US" dirty="0"/>
              <a:t>LINE 2 AS NEEDED</a:t>
            </a:r>
          </a:p>
        </p:txBody>
      </p:sp>
      <p:sp>
        <p:nvSpPr>
          <p:cNvPr id="9" name="Content Placeholder 2"/>
          <p:cNvSpPr>
            <a:spLocks noGrp="1"/>
          </p:cNvSpPr>
          <p:nvPr>
            <p:ph idx="16" hasCustomPrompt="1"/>
          </p:nvPr>
        </p:nvSpPr>
        <p:spPr>
          <a:xfrm>
            <a:off x="651757" y="1734522"/>
            <a:ext cx="7194020" cy="4417350"/>
          </a:xfrm>
          <a:prstGeom prst="rect">
            <a:avLst/>
          </a:prstGeom>
          <a:ln>
            <a:solidFill>
              <a:srgbClr val="BB0000"/>
            </a:solidFill>
          </a:ln>
        </p:spPr>
        <p:txBody>
          <a:bodyPr/>
          <a:lstStyle>
            <a:lvl1pPr algn="l">
              <a:lnSpc>
                <a:spcPts val="8400"/>
              </a:lnSpc>
              <a:spcBef>
                <a:spcPts val="0"/>
              </a:spcBef>
              <a:defRPr sz="8000" b="1"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BIG WORD</a:t>
            </a:r>
          </a:p>
          <a:p>
            <a:pPr lvl="0"/>
            <a:r>
              <a:rPr lang="en-US" dirty="0"/>
              <a:t>BIG PHRASE</a:t>
            </a:r>
            <a:br>
              <a:rPr lang="en-US" dirty="0"/>
            </a:br>
            <a:r>
              <a:rPr lang="en-US" dirty="0"/>
              <a:t>SLIDE</a:t>
            </a:r>
          </a:p>
        </p:txBody>
      </p:sp>
    </p:spTree>
    <p:extLst>
      <p:ext uri="{BB962C8B-B14F-4D97-AF65-F5344CB8AC3E}">
        <p14:creationId xmlns:p14="http://schemas.microsoft.com/office/powerpoint/2010/main" val="14719577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FF253-8103-4DB9-8BB3-681480AB1CE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369A412-DD90-4460-ADF4-A558315719E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EED9FFF-4FDB-4B1B-948B-B7B5E42681C8}"/>
              </a:ext>
            </a:extLst>
          </p:cNvPr>
          <p:cNvSpPr>
            <a:spLocks noGrp="1"/>
          </p:cNvSpPr>
          <p:nvPr>
            <p:ph type="dt" sz="half" idx="10"/>
          </p:nvPr>
        </p:nvSpPr>
        <p:spPr/>
        <p:txBody>
          <a:bodyPr/>
          <a:lstStyle/>
          <a:p>
            <a:pPr defTabSz="685800"/>
            <a:fld id="{7E1BF71D-760F-40C5-B0C4-C811D36E5244}"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8558C50-5C3C-4050-AD52-3857F0B6C3B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695B38E-EA71-4FBD-8B79-E30E97435D65}"/>
              </a:ext>
            </a:extLst>
          </p:cNvPr>
          <p:cNvSpPr>
            <a:spLocks noGrp="1"/>
          </p:cNvSpPr>
          <p:nvPr>
            <p:ph type="sldNum" sz="quarter" idx="12"/>
          </p:nvPr>
        </p:nvSpPr>
        <p:spPr/>
        <p:txBody>
          <a:bodyPr/>
          <a:lstStyle/>
          <a:p>
            <a:pPr defTabSz="685800"/>
            <a:fld id="{6E4E082F-878D-4721-9900-F6C7EC62987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27841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92E2C-5F14-4920-8FD9-9CBAD708F8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08C56A-8249-43FC-86CB-0A37F583BA51}"/>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8E0F8F-D6CE-4DE1-AAA7-70F6C9EF91C8}"/>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A12EA2-D577-4489-AC81-E3B01804B0DA}"/>
              </a:ext>
            </a:extLst>
          </p:cNvPr>
          <p:cNvSpPr>
            <a:spLocks noGrp="1"/>
          </p:cNvSpPr>
          <p:nvPr>
            <p:ph type="dt" sz="half" idx="10"/>
          </p:nvPr>
        </p:nvSpPr>
        <p:spPr/>
        <p:txBody>
          <a:bodyPr/>
          <a:lstStyle/>
          <a:p>
            <a:pPr defTabSz="685800"/>
            <a:fld id="{7E1BF71D-760F-40C5-B0C4-C811D36E5244}"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A981F53-60E1-4C25-BBCF-C1026794E5F2}"/>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2071C88-3F79-49F3-A48C-09E5C12936BC}"/>
              </a:ext>
            </a:extLst>
          </p:cNvPr>
          <p:cNvSpPr>
            <a:spLocks noGrp="1"/>
          </p:cNvSpPr>
          <p:nvPr>
            <p:ph type="sldNum" sz="quarter" idx="12"/>
          </p:nvPr>
        </p:nvSpPr>
        <p:spPr/>
        <p:txBody>
          <a:bodyPr/>
          <a:lstStyle/>
          <a:p>
            <a:pPr defTabSz="685800"/>
            <a:fld id="{6E4E082F-878D-4721-9900-F6C7EC62987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341389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27D87-9415-4CE0-A1B7-ADCFB1FAA19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D5BB25-5960-433C-A9D7-B9349CC31DE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0481171-86AF-435C-BC04-B26161BF291D}"/>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91310F-DCE1-4E14-ABAC-37324BF3D30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229A5FA-44C7-40F0-8289-F437330F303A}"/>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650055-77CB-455A-A828-7464423A4B11}"/>
              </a:ext>
            </a:extLst>
          </p:cNvPr>
          <p:cNvSpPr>
            <a:spLocks noGrp="1"/>
          </p:cNvSpPr>
          <p:nvPr>
            <p:ph type="dt" sz="half" idx="10"/>
          </p:nvPr>
        </p:nvSpPr>
        <p:spPr/>
        <p:txBody>
          <a:bodyPr/>
          <a:lstStyle/>
          <a:p>
            <a:pPr defTabSz="685800"/>
            <a:fld id="{7E1BF71D-760F-40C5-B0C4-C811D36E5244}"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E31D34CF-018E-4327-9F5E-AE6526B349A0}"/>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182543F-6064-41CD-9739-CBF52CB02247}"/>
              </a:ext>
            </a:extLst>
          </p:cNvPr>
          <p:cNvSpPr>
            <a:spLocks noGrp="1"/>
          </p:cNvSpPr>
          <p:nvPr>
            <p:ph type="sldNum" sz="quarter" idx="12"/>
          </p:nvPr>
        </p:nvSpPr>
        <p:spPr/>
        <p:txBody>
          <a:bodyPr/>
          <a:lstStyle/>
          <a:p>
            <a:pPr defTabSz="685800"/>
            <a:fld id="{6E4E082F-878D-4721-9900-F6C7EC62987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47252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6890D-44FB-4246-A7E7-D584E9605B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E10240-77F6-4F82-87E6-79F5B3CD46CB}"/>
              </a:ext>
            </a:extLst>
          </p:cNvPr>
          <p:cNvSpPr>
            <a:spLocks noGrp="1"/>
          </p:cNvSpPr>
          <p:nvPr>
            <p:ph type="dt" sz="half" idx="10"/>
          </p:nvPr>
        </p:nvSpPr>
        <p:spPr/>
        <p:txBody>
          <a:bodyPr/>
          <a:lstStyle/>
          <a:p>
            <a:pPr defTabSz="685800"/>
            <a:fld id="{7E1BF71D-760F-40C5-B0C4-C811D36E5244}"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05D363E3-041E-488F-A43E-E618F026E49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879E442-ADF5-4A6E-B8D3-9D16ED6C6D3D}"/>
              </a:ext>
            </a:extLst>
          </p:cNvPr>
          <p:cNvSpPr>
            <a:spLocks noGrp="1"/>
          </p:cNvSpPr>
          <p:nvPr>
            <p:ph type="sldNum" sz="quarter" idx="12"/>
          </p:nvPr>
        </p:nvSpPr>
        <p:spPr/>
        <p:txBody>
          <a:bodyPr/>
          <a:lstStyle/>
          <a:p>
            <a:pPr defTabSz="685800"/>
            <a:fld id="{6E4E082F-878D-4721-9900-F6C7EC62987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609477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9E104B-2703-43A5-AA2E-44DF1E9C4F45}"/>
              </a:ext>
            </a:extLst>
          </p:cNvPr>
          <p:cNvSpPr>
            <a:spLocks noGrp="1"/>
          </p:cNvSpPr>
          <p:nvPr>
            <p:ph type="dt" sz="half" idx="10"/>
          </p:nvPr>
        </p:nvSpPr>
        <p:spPr/>
        <p:txBody>
          <a:bodyPr/>
          <a:lstStyle/>
          <a:p>
            <a:pPr defTabSz="685800"/>
            <a:fld id="{7E1BF71D-760F-40C5-B0C4-C811D36E5244}"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68802DD-BE20-4648-A14C-AEC6551E19E0}"/>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17A8BDC3-8BCE-4B05-B2A1-44A7AE5EA8D3}"/>
              </a:ext>
            </a:extLst>
          </p:cNvPr>
          <p:cNvSpPr>
            <a:spLocks noGrp="1"/>
          </p:cNvSpPr>
          <p:nvPr>
            <p:ph type="sldNum" sz="quarter" idx="12"/>
          </p:nvPr>
        </p:nvSpPr>
        <p:spPr/>
        <p:txBody>
          <a:bodyPr/>
          <a:lstStyle/>
          <a:p>
            <a:pPr defTabSz="685800"/>
            <a:fld id="{6E4E082F-878D-4721-9900-F6C7EC62987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8907728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19890-7B46-4C4E-8C86-60737FD0DD0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C0CE399-AAF2-4323-889E-0D85313B482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990F76-4C57-4629-A149-C7C32CCB174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A62B0E5-8DC1-4D62-B868-82E41BBB4455}"/>
              </a:ext>
            </a:extLst>
          </p:cNvPr>
          <p:cNvSpPr>
            <a:spLocks noGrp="1"/>
          </p:cNvSpPr>
          <p:nvPr>
            <p:ph type="dt" sz="half" idx="10"/>
          </p:nvPr>
        </p:nvSpPr>
        <p:spPr/>
        <p:txBody>
          <a:bodyPr/>
          <a:lstStyle/>
          <a:p>
            <a:pPr defTabSz="685800"/>
            <a:fld id="{7E1BF71D-760F-40C5-B0C4-C811D36E5244}"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06489A9-C711-4843-9565-997219D0845E}"/>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0D3C1FD-E65F-46A2-9168-05D319952D9C}"/>
              </a:ext>
            </a:extLst>
          </p:cNvPr>
          <p:cNvSpPr>
            <a:spLocks noGrp="1"/>
          </p:cNvSpPr>
          <p:nvPr>
            <p:ph type="sldNum" sz="quarter" idx="12"/>
          </p:nvPr>
        </p:nvSpPr>
        <p:spPr/>
        <p:txBody>
          <a:bodyPr/>
          <a:lstStyle/>
          <a:p>
            <a:pPr defTabSz="685800"/>
            <a:fld id="{6E4E082F-878D-4721-9900-F6C7EC62987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624051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EB304-F7E9-4498-9BB5-ABD4BB1ADA3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D3CD37E-128F-4B80-884E-BD2883978FD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441D87F-CE33-4DE5-9974-8FDC8552080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4FA9E43-C793-40C6-A4A1-27F4FCE8312B}"/>
              </a:ext>
            </a:extLst>
          </p:cNvPr>
          <p:cNvSpPr>
            <a:spLocks noGrp="1"/>
          </p:cNvSpPr>
          <p:nvPr>
            <p:ph type="dt" sz="half" idx="10"/>
          </p:nvPr>
        </p:nvSpPr>
        <p:spPr/>
        <p:txBody>
          <a:bodyPr/>
          <a:lstStyle/>
          <a:p>
            <a:pPr defTabSz="685800"/>
            <a:fld id="{7E1BF71D-760F-40C5-B0C4-C811D36E5244}"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7FA7D5-9C8E-4782-8267-FB18B5E3B131}"/>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046BC3F-6B4C-4ADA-8315-BFB8943F94C7}"/>
              </a:ext>
            </a:extLst>
          </p:cNvPr>
          <p:cNvSpPr>
            <a:spLocks noGrp="1"/>
          </p:cNvSpPr>
          <p:nvPr>
            <p:ph type="sldNum" sz="quarter" idx="12"/>
          </p:nvPr>
        </p:nvSpPr>
        <p:spPr/>
        <p:txBody>
          <a:bodyPr/>
          <a:lstStyle/>
          <a:p>
            <a:pPr defTabSz="685800"/>
            <a:fld id="{6E4E082F-878D-4721-9900-F6C7EC62987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6655144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92E6D-0218-432A-AC5F-59985CE029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4A2F20-76BC-49B5-A525-803DADDAF45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D99FE-CC80-4D98-972B-6D0ACD53197B}"/>
              </a:ext>
            </a:extLst>
          </p:cNvPr>
          <p:cNvSpPr>
            <a:spLocks noGrp="1"/>
          </p:cNvSpPr>
          <p:nvPr>
            <p:ph type="dt" sz="half" idx="10"/>
          </p:nvPr>
        </p:nvSpPr>
        <p:spPr/>
        <p:txBody>
          <a:bodyPr/>
          <a:lstStyle/>
          <a:p>
            <a:pPr defTabSz="685800"/>
            <a:fld id="{7E1BF71D-760F-40C5-B0C4-C811D36E5244}"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99F5C59-C133-49F5-BFC5-02F6910EF00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0CCD4F8-664D-4F3F-B78D-6DCC359692CE}"/>
              </a:ext>
            </a:extLst>
          </p:cNvPr>
          <p:cNvSpPr>
            <a:spLocks noGrp="1"/>
          </p:cNvSpPr>
          <p:nvPr>
            <p:ph type="sldNum" sz="quarter" idx="12"/>
          </p:nvPr>
        </p:nvSpPr>
        <p:spPr/>
        <p:txBody>
          <a:bodyPr/>
          <a:lstStyle/>
          <a:p>
            <a:pPr defTabSz="685800"/>
            <a:fld id="{6E4E082F-878D-4721-9900-F6C7EC62987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279681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3D2B65-FFD6-4FF8-8EDC-6B0C8454B8C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F00D62-7303-41ED-B66A-72D7B6D3E6EF}"/>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246170-CC31-42BE-96BC-48264DAEF5C6}"/>
              </a:ext>
            </a:extLst>
          </p:cNvPr>
          <p:cNvSpPr>
            <a:spLocks noGrp="1"/>
          </p:cNvSpPr>
          <p:nvPr>
            <p:ph type="dt" sz="half" idx="10"/>
          </p:nvPr>
        </p:nvSpPr>
        <p:spPr/>
        <p:txBody>
          <a:bodyPr/>
          <a:lstStyle/>
          <a:p>
            <a:pPr defTabSz="685800"/>
            <a:fld id="{7E1BF71D-760F-40C5-B0C4-C811D36E5244}"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675D43-9C39-429F-866C-37F437721FCE}"/>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FC20EC0-6942-489B-8F56-DD8A976E757A}"/>
              </a:ext>
            </a:extLst>
          </p:cNvPr>
          <p:cNvSpPr>
            <a:spLocks noGrp="1"/>
          </p:cNvSpPr>
          <p:nvPr>
            <p:ph type="sldNum" sz="quarter" idx="12"/>
          </p:nvPr>
        </p:nvSpPr>
        <p:spPr/>
        <p:txBody>
          <a:bodyPr/>
          <a:lstStyle/>
          <a:p>
            <a:pPr defTabSz="685800"/>
            <a:fld id="{6E4E082F-878D-4721-9900-F6C7EC62987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724940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C529-1B30-4D71-88A9-D24EE6E69D6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5EFC645-DEC8-4C67-8536-76F06E49DDE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F160A4C-9621-4805-8865-EBCB9E2F327B}"/>
              </a:ext>
            </a:extLst>
          </p:cNvPr>
          <p:cNvSpPr>
            <a:spLocks noGrp="1"/>
          </p:cNvSpPr>
          <p:nvPr>
            <p:ph type="dt" sz="half" idx="10"/>
          </p:nvPr>
        </p:nvSpPr>
        <p:spPr/>
        <p:txBody>
          <a:bodyPr/>
          <a:lstStyle/>
          <a:p>
            <a:pPr defTabSz="685800"/>
            <a:fld id="{7E1BF71D-760F-40C5-B0C4-C811D36E5244}"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987BE5-8ED8-4E31-A11F-8D3CDD70D587}"/>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C78588F-FBA4-4FEF-8F91-E87F37F1BD4A}"/>
              </a:ext>
            </a:extLst>
          </p:cNvPr>
          <p:cNvSpPr>
            <a:spLocks noGrp="1"/>
          </p:cNvSpPr>
          <p:nvPr>
            <p:ph type="sldNum" sz="quarter" idx="12"/>
          </p:nvPr>
        </p:nvSpPr>
        <p:spPr/>
        <p:txBody>
          <a:bodyPr/>
          <a:lstStyle/>
          <a:p>
            <a:pPr defTabSz="685800"/>
            <a:fld id="{6E4E082F-878D-4721-9900-F6C7EC62987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05205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11" name="Content Placeholder 2"/>
          <p:cNvSpPr>
            <a:spLocks noGrp="1"/>
          </p:cNvSpPr>
          <p:nvPr>
            <p:ph idx="15" hasCustomPrompt="1"/>
          </p:nvPr>
        </p:nvSpPr>
        <p:spPr>
          <a:xfrm>
            <a:off x="5573889" y="229810"/>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UNIT NAME HERE</a:t>
            </a:r>
          </a:p>
          <a:p>
            <a:pPr lvl="0"/>
            <a:r>
              <a:rPr lang="en-US" dirty="0"/>
              <a:t>LINE 2 AS NEEDED</a:t>
            </a:r>
          </a:p>
        </p:txBody>
      </p:sp>
      <p:sp>
        <p:nvSpPr>
          <p:cNvPr id="13" name="Content Placeholder 2"/>
          <p:cNvSpPr>
            <a:spLocks noGrp="1"/>
          </p:cNvSpPr>
          <p:nvPr>
            <p:ph idx="17" hasCustomPrompt="1"/>
          </p:nvPr>
        </p:nvSpPr>
        <p:spPr>
          <a:xfrm>
            <a:off x="4881012" y="5372669"/>
            <a:ext cx="3392206" cy="1094025"/>
          </a:xfrm>
          <a:prstGeom prst="rect">
            <a:avLst/>
          </a:prstGeom>
          <a:ln>
            <a:solidFill>
              <a:schemeClr val="bg1"/>
            </a:solidFill>
          </a:ln>
        </p:spPr>
        <p:txBody>
          <a:bodyPr/>
          <a:lstStyle>
            <a:lvl1pPr algn="r">
              <a:lnSpc>
                <a:spcPct val="110000"/>
              </a:lnSpc>
              <a:spcBef>
                <a:spcPts val="0"/>
              </a:spcBef>
              <a:defRPr sz="2400" baseline="-25000">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algn="r">
              <a:lnSpc>
                <a:spcPct val="110000"/>
              </a:lnSpc>
            </a:pPr>
            <a:r>
              <a:rPr lang="en-US" sz="2400" dirty="0">
                <a:solidFill>
                  <a:schemeClr val="tx1">
                    <a:lumMod val="75000"/>
                    <a:lumOff val="25000"/>
                  </a:schemeClr>
                </a:solidFill>
                <a:cs typeface="Arial"/>
              </a:rPr>
              <a:t>– </a:t>
            </a:r>
            <a:r>
              <a:rPr lang="en-US" sz="2400" dirty="0" err="1">
                <a:solidFill>
                  <a:schemeClr val="tx1">
                    <a:lumMod val="75000"/>
                    <a:lumOff val="25000"/>
                  </a:schemeClr>
                </a:solidFill>
                <a:cs typeface="Arial"/>
              </a:rPr>
              <a:t>Firstandlast</a:t>
            </a:r>
            <a:r>
              <a:rPr lang="en-US" sz="2400" dirty="0">
                <a:solidFill>
                  <a:schemeClr val="tx1">
                    <a:lumMod val="75000"/>
                    <a:lumOff val="25000"/>
                  </a:schemeClr>
                </a:solidFill>
                <a:cs typeface="Arial"/>
              </a:rPr>
              <a:t> Name</a:t>
            </a:r>
          </a:p>
          <a:p>
            <a:pPr algn="r">
              <a:lnSpc>
                <a:spcPct val="110000"/>
              </a:lnSpc>
            </a:pPr>
            <a:r>
              <a:rPr lang="en-US" sz="1800" dirty="0">
                <a:solidFill>
                  <a:schemeClr val="tx1">
                    <a:lumMod val="60000"/>
                    <a:lumOff val="40000"/>
                  </a:schemeClr>
                </a:solidFill>
                <a:cs typeface="Arial"/>
              </a:rPr>
              <a:t>   Optional title line</a:t>
            </a:r>
            <a:endParaRPr lang="en-US" dirty="0"/>
          </a:p>
        </p:txBody>
      </p:sp>
      <p:sp>
        <p:nvSpPr>
          <p:cNvPr id="14" name="Text Placeholder 13"/>
          <p:cNvSpPr>
            <a:spLocks noGrp="1"/>
          </p:cNvSpPr>
          <p:nvPr>
            <p:ph type="body" sz="quarter" idx="18" hasCustomPrompt="1"/>
          </p:nvPr>
        </p:nvSpPr>
        <p:spPr>
          <a:xfrm>
            <a:off x="944698" y="1734523"/>
            <a:ext cx="7200384" cy="3789978"/>
          </a:xfrm>
          <a:prstGeom prst="rect">
            <a:avLst/>
          </a:prstGeom>
          <a:ln>
            <a:solidFill>
              <a:srgbClr val="FFFFFF"/>
            </a:solidFill>
          </a:ln>
        </p:spPr>
        <p:txBody>
          <a:bodyPr vert="horz"/>
          <a:lstStyle>
            <a:lvl1pPr algn="ctr">
              <a:defRPr lang="en-US" sz="3200" b="0" smtClean="0">
                <a:solidFill>
                  <a:srgbClr val="BB0032"/>
                </a:solidFill>
                <a:cs typeface="Arial"/>
              </a:defRPr>
            </a:lvl1pPr>
          </a:lstStyle>
          <a:p>
            <a:pPr lvl="0"/>
            <a:r>
              <a:rPr lang="en-US" sz="6500" b="0" dirty="0">
                <a:solidFill>
                  <a:srgbClr val="BB0032"/>
                </a:solidFill>
                <a:latin typeface="+mj-lt"/>
                <a:cs typeface="Arial"/>
              </a:rPr>
              <a:t>“Notable quotes</a:t>
            </a:r>
            <a:br>
              <a:rPr lang="en-US" sz="6500" b="0" dirty="0">
                <a:solidFill>
                  <a:srgbClr val="BB0032"/>
                </a:solidFill>
                <a:latin typeface="+mj-lt"/>
                <a:cs typeface="Arial"/>
              </a:rPr>
            </a:br>
            <a:r>
              <a:rPr lang="en-US" sz="6500" b="0" dirty="0">
                <a:solidFill>
                  <a:srgbClr val="BB0032"/>
                </a:solidFill>
                <a:latin typeface="+mj-lt"/>
                <a:cs typeface="Arial"/>
              </a:rPr>
              <a:t>goes right here,</a:t>
            </a:r>
            <a:br>
              <a:rPr lang="en-US" sz="6500" b="0" dirty="0">
                <a:solidFill>
                  <a:srgbClr val="BB0032"/>
                </a:solidFill>
                <a:latin typeface="+mj-lt"/>
                <a:cs typeface="Arial"/>
              </a:rPr>
            </a:br>
            <a:r>
              <a:rPr lang="en-US" sz="6500" b="0" dirty="0">
                <a:solidFill>
                  <a:srgbClr val="BB0032"/>
                </a:solidFill>
                <a:latin typeface="+mj-lt"/>
                <a:cs typeface="Arial"/>
              </a:rPr>
              <a:t>yes right here.”</a:t>
            </a:r>
            <a:endParaRPr lang="en-US" dirty="0"/>
          </a:p>
        </p:txBody>
      </p:sp>
    </p:spTree>
    <p:extLst>
      <p:ext uri="{BB962C8B-B14F-4D97-AF65-F5344CB8AC3E}">
        <p14:creationId xmlns:p14="http://schemas.microsoft.com/office/powerpoint/2010/main" val="1627922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2FB1B-5180-4133-B957-948A6DC8BC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DD9060-9522-4A0D-ABD0-EF763D57E2B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310C57-1D43-421D-949B-8185BC551D92}"/>
              </a:ext>
            </a:extLst>
          </p:cNvPr>
          <p:cNvSpPr>
            <a:spLocks noGrp="1"/>
          </p:cNvSpPr>
          <p:nvPr>
            <p:ph type="dt" sz="half" idx="10"/>
          </p:nvPr>
        </p:nvSpPr>
        <p:spPr/>
        <p:txBody>
          <a:bodyPr/>
          <a:lstStyle/>
          <a:p>
            <a:pPr defTabSz="685800"/>
            <a:fld id="{7E1BF71D-760F-40C5-B0C4-C811D36E5244}"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30EE067-8DB1-4C71-B220-AE08D04FD189}"/>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A4D3B4F-9986-486F-92F8-139623324CFD}"/>
              </a:ext>
            </a:extLst>
          </p:cNvPr>
          <p:cNvSpPr>
            <a:spLocks noGrp="1"/>
          </p:cNvSpPr>
          <p:nvPr>
            <p:ph type="sldNum" sz="quarter" idx="12"/>
          </p:nvPr>
        </p:nvSpPr>
        <p:spPr/>
        <p:txBody>
          <a:bodyPr/>
          <a:lstStyle/>
          <a:p>
            <a:pPr defTabSz="685800"/>
            <a:fld id="{6E4E082F-878D-4721-9900-F6C7EC62987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949520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FF253-8103-4DB9-8BB3-681480AB1CE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369A412-DD90-4460-ADF4-A558315719E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EED9FFF-4FDB-4B1B-948B-B7B5E42681C8}"/>
              </a:ext>
            </a:extLst>
          </p:cNvPr>
          <p:cNvSpPr>
            <a:spLocks noGrp="1"/>
          </p:cNvSpPr>
          <p:nvPr>
            <p:ph type="dt" sz="half" idx="10"/>
          </p:nvPr>
        </p:nvSpPr>
        <p:spPr/>
        <p:txBody>
          <a:bodyPr/>
          <a:lstStyle/>
          <a:p>
            <a:pPr defTabSz="685800"/>
            <a:fld id="{7E1BF71D-760F-40C5-B0C4-C811D36E5244}"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8558C50-5C3C-4050-AD52-3857F0B6C3B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695B38E-EA71-4FBD-8B79-E30E97435D65}"/>
              </a:ext>
            </a:extLst>
          </p:cNvPr>
          <p:cNvSpPr>
            <a:spLocks noGrp="1"/>
          </p:cNvSpPr>
          <p:nvPr>
            <p:ph type="sldNum" sz="quarter" idx="12"/>
          </p:nvPr>
        </p:nvSpPr>
        <p:spPr/>
        <p:txBody>
          <a:bodyPr/>
          <a:lstStyle/>
          <a:p>
            <a:pPr defTabSz="685800"/>
            <a:fld id="{6E4E082F-878D-4721-9900-F6C7EC62987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116384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92E2C-5F14-4920-8FD9-9CBAD708F8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08C56A-8249-43FC-86CB-0A37F583BA51}"/>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8E0F8F-D6CE-4DE1-AAA7-70F6C9EF91C8}"/>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A12EA2-D577-4489-AC81-E3B01804B0DA}"/>
              </a:ext>
            </a:extLst>
          </p:cNvPr>
          <p:cNvSpPr>
            <a:spLocks noGrp="1"/>
          </p:cNvSpPr>
          <p:nvPr>
            <p:ph type="dt" sz="half" idx="10"/>
          </p:nvPr>
        </p:nvSpPr>
        <p:spPr/>
        <p:txBody>
          <a:bodyPr/>
          <a:lstStyle/>
          <a:p>
            <a:pPr defTabSz="685800"/>
            <a:fld id="{7E1BF71D-760F-40C5-B0C4-C811D36E5244}"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A981F53-60E1-4C25-BBCF-C1026794E5F2}"/>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2071C88-3F79-49F3-A48C-09E5C12936BC}"/>
              </a:ext>
            </a:extLst>
          </p:cNvPr>
          <p:cNvSpPr>
            <a:spLocks noGrp="1"/>
          </p:cNvSpPr>
          <p:nvPr>
            <p:ph type="sldNum" sz="quarter" idx="12"/>
          </p:nvPr>
        </p:nvSpPr>
        <p:spPr/>
        <p:txBody>
          <a:bodyPr/>
          <a:lstStyle/>
          <a:p>
            <a:pPr defTabSz="685800"/>
            <a:fld id="{6E4E082F-878D-4721-9900-F6C7EC62987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295046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27D87-9415-4CE0-A1B7-ADCFB1FAA19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D5BB25-5960-433C-A9D7-B9349CC31DE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0481171-86AF-435C-BC04-B26161BF291D}"/>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91310F-DCE1-4E14-ABAC-37324BF3D30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229A5FA-44C7-40F0-8289-F437330F303A}"/>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650055-77CB-455A-A828-7464423A4B11}"/>
              </a:ext>
            </a:extLst>
          </p:cNvPr>
          <p:cNvSpPr>
            <a:spLocks noGrp="1"/>
          </p:cNvSpPr>
          <p:nvPr>
            <p:ph type="dt" sz="half" idx="10"/>
          </p:nvPr>
        </p:nvSpPr>
        <p:spPr/>
        <p:txBody>
          <a:bodyPr/>
          <a:lstStyle/>
          <a:p>
            <a:pPr defTabSz="685800"/>
            <a:fld id="{7E1BF71D-760F-40C5-B0C4-C811D36E5244}"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E31D34CF-018E-4327-9F5E-AE6526B349A0}"/>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182543F-6064-41CD-9739-CBF52CB02247}"/>
              </a:ext>
            </a:extLst>
          </p:cNvPr>
          <p:cNvSpPr>
            <a:spLocks noGrp="1"/>
          </p:cNvSpPr>
          <p:nvPr>
            <p:ph type="sldNum" sz="quarter" idx="12"/>
          </p:nvPr>
        </p:nvSpPr>
        <p:spPr/>
        <p:txBody>
          <a:bodyPr/>
          <a:lstStyle/>
          <a:p>
            <a:pPr defTabSz="685800"/>
            <a:fld id="{6E4E082F-878D-4721-9900-F6C7EC62987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206825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6890D-44FB-4246-A7E7-D584E9605B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E10240-77F6-4F82-87E6-79F5B3CD46CB}"/>
              </a:ext>
            </a:extLst>
          </p:cNvPr>
          <p:cNvSpPr>
            <a:spLocks noGrp="1"/>
          </p:cNvSpPr>
          <p:nvPr>
            <p:ph type="dt" sz="half" idx="10"/>
          </p:nvPr>
        </p:nvSpPr>
        <p:spPr/>
        <p:txBody>
          <a:bodyPr/>
          <a:lstStyle/>
          <a:p>
            <a:pPr defTabSz="685800"/>
            <a:fld id="{7E1BF71D-760F-40C5-B0C4-C811D36E5244}"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05D363E3-041E-488F-A43E-E618F026E49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879E442-ADF5-4A6E-B8D3-9D16ED6C6D3D}"/>
              </a:ext>
            </a:extLst>
          </p:cNvPr>
          <p:cNvSpPr>
            <a:spLocks noGrp="1"/>
          </p:cNvSpPr>
          <p:nvPr>
            <p:ph type="sldNum" sz="quarter" idx="12"/>
          </p:nvPr>
        </p:nvSpPr>
        <p:spPr/>
        <p:txBody>
          <a:bodyPr/>
          <a:lstStyle/>
          <a:p>
            <a:pPr defTabSz="685800"/>
            <a:fld id="{6E4E082F-878D-4721-9900-F6C7EC62987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7082963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9E104B-2703-43A5-AA2E-44DF1E9C4F45}"/>
              </a:ext>
            </a:extLst>
          </p:cNvPr>
          <p:cNvSpPr>
            <a:spLocks noGrp="1"/>
          </p:cNvSpPr>
          <p:nvPr>
            <p:ph type="dt" sz="half" idx="10"/>
          </p:nvPr>
        </p:nvSpPr>
        <p:spPr/>
        <p:txBody>
          <a:bodyPr/>
          <a:lstStyle/>
          <a:p>
            <a:pPr defTabSz="685800"/>
            <a:fld id="{7E1BF71D-760F-40C5-B0C4-C811D36E5244}"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68802DD-BE20-4648-A14C-AEC6551E19E0}"/>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17A8BDC3-8BCE-4B05-B2A1-44A7AE5EA8D3}"/>
              </a:ext>
            </a:extLst>
          </p:cNvPr>
          <p:cNvSpPr>
            <a:spLocks noGrp="1"/>
          </p:cNvSpPr>
          <p:nvPr>
            <p:ph type="sldNum" sz="quarter" idx="12"/>
          </p:nvPr>
        </p:nvSpPr>
        <p:spPr/>
        <p:txBody>
          <a:bodyPr/>
          <a:lstStyle/>
          <a:p>
            <a:pPr defTabSz="685800"/>
            <a:fld id="{6E4E082F-878D-4721-9900-F6C7EC62987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800541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19890-7B46-4C4E-8C86-60737FD0DD0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C0CE399-AAF2-4323-889E-0D85313B482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990F76-4C57-4629-A149-C7C32CCB174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A62B0E5-8DC1-4D62-B868-82E41BBB4455}"/>
              </a:ext>
            </a:extLst>
          </p:cNvPr>
          <p:cNvSpPr>
            <a:spLocks noGrp="1"/>
          </p:cNvSpPr>
          <p:nvPr>
            <p:ph type="dt" sz="half" idx="10"/>
          </p:nvPr>
        </p:nvSpPr>
        <p:spPr/>
        <p:txBody>
          <a:bodyPr/>
          <a:lstStyle/>
          <a:p>
            <a:pPr defTabSz="685800"/>
            <a:fld id="{7E1BF71D-760F-40C5-B0C4-C811D36E5244}"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06489A9-C711-4843-9565-997219D0845E}"/>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0D3C1FD-E65F-46A2-9168-05D319952D9C}"/>
              </a:ext>
            </a:extLst>
          </p:cNvPr>
          <p:cNvSpPr>
            <a:spLocks noGrp="1"/>
          </p:cNvSpPr>
          <p:nvPr>
            <p:ph type="sldNum" sz="quarter" idx="12"/>
          </p:nvPr>
        </p:nvSpPr>
        <p:spPr/>
        <p:txBody>
          <a:bodyPr/>
          <a:lstStyle/>
          <a:p>
            <a:pPr defTabSz="685800"/>
            <a:fld id="{6E4E082F-878D-4721-9900-F6C7EC62987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30892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EB304-F7E9-4498-9BB5-ABD4BB1ADA3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D3CD37E-128F-4B80-884E-BD2883978FD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441D87F-CE33-4DE5-9974-8FDC8552080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4FA9E43-C793-40C6-A4A1-27F4FCE8312B}"/>
              </a:ext>
            </a:extLst>
          </p:cNvPr>
          <p:cNvSpPr>
            <a:spLocks noGrp="1"/>
          </p:cNvSpPr>
          <p:nvPr>
            <p:ph type="dt" sz="half" idx="10"/>
          </p:nvPr>
        </p:nvSpPr>
        <p:spPr/>
        <p:txBody>
          <a:bodyPr/>
          <a:lstStyle/>
          <a:p>
            <a:pPr defTabSz="685800"/>
            <a:fld id="{7E1BF71D-760F-40C5-B0C4-C811D36E5244}"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7FA7D5-9C8E-4782-8267-FB18B5E3B131}"/>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046BC3F-6B4C-4ADA-8315-BFB8943F94C7}"/>
              </a:ext>
            </a:extLst>
          </p:cNvPr>
          <p:cNvSpPr>
            <a:spLocks noGrp="1"/>
          </p:cNvSpPr>
          <p:nvPr>
            <p:ph type="sldNum" sz="quarter" idx="12"/>
          </p:nvPr>
        </p:nvSpPr>
        <p:spPr/>
        <p:txBody>
          <a:bodyPr/>
          <a:lstStyle/>
          <a:p>
            <a:pPr defTabSz="685800"/>
            <a:fld id="{6E4E082F-878D-4721-9900-F6C7EC62987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904045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92E6D-0218-432A-AC5F-59985CE029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4A2F20-76BC-49B5-A525-803DADDAF45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D99FE-CC80-4D98-972B-6D0ACD53197B}"/>
              </a:ext>
            </a:extLst>
          </p:cNvPr>
          <p:cNvSpPr>
            <a:spLocks noGrp="1"/>
          </p:cNvSpPr>
          <p:nvPr>
            <p:ph type="dt" sz="half" idx="10"/>
          </p:nvPr>
        </p:nvSpPr>
        <p:spPr/>
        <p:txBody>
          <a:bodyPr/>
          <a:lstStyle/>
          <a:p>
            <a:pPr defTabSz="685800"/>
            <a:fld id="{7E1BF71D-760F-40C5-B0C4-C811D36E5244}"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99F5C59-C133-49F5-BFC5-02F6910EF00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0CCD4F8-664D-4F3F-B78D-6DCC359692CE}"/>
              </a:ext>
            </a:extLst>
          </p:cNvPr>
          <p:cNvSpPr>
            <a:spLocks noGrp="1"/>
          </p:cNvSpPr>
          <p:nvPr>
            <p:ph type="sldNum" sz="quarter" idx="12"/>
          </p:nvPr>
        </p:nvSpPr>
        <p:spPr/>
        <p:txBody>
          <a:bodyPr/>
          <a:lstStyle/>
          <a:p>
            <a:pPr defTabSz="685800"/>
            <a:fld id="{6E4E082F-878D-4721-9900-F6C7EC62987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1769108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3D2B65-FFD6-4FF8-8EDC-6B0C8454B8C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F00D62-7303-41ED-B66A-72D7B6D3E6EF}"/>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246170-CC31-42BE-96BC-48264DAEF5C6}"/>
              </a:ext>
            </a:extLst>
          </p:cNvPr>
          <p:cNvSpPr>
            <a:spLocks noGrp="1"/>
          </p:cNvSpPr>
          <p:nvPr>
            <p:ph type="dt" sz="half" idx="10"/>
          </p:nvPr>
        </p:nvSpPr>
        <p:spPr/>
        <p:txBody>
          <a:bodyPr/>
          <a:lstStyle/>
          <a:p>
            <a:pPr defTabSz="685800"/>
            <a:fld id="{7E1BF71D-760F-40C5-B0C4-C811D36E5244}"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675D43-9C39-429F-866C-37F437721FCE}"/>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FC20EC0-6942-489B-8F56-DD8A976E757A}"/>
              </a:ext>
            </a:extLst>
          </p:cNvPr>
          <p:cNvSpPr>
            <a:spLocks noGrp="1"/>
          </p:cNvSpPr>
          <p:nvPr>
            <p:ph type="sldNum" sz="quarter" idx="12"/>
          </p:nvPr>
        </p:nvSpPr>
        <p:spPr/>
        <p:txBody>
          <a:bodyPr/>
          <a:lstStyle/>
          <a:p>
            <a:pPr defTabSz="685800"/>
            <a:fld id="{6E4E082F-878D-4721-9900-F6C7EC62987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324536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hoto Sli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923936"/>
            <a:ext cx="9144000" cy="5934064"/>
          </a:xfrm>
          <a:prstGeom prst="rect">
            <a:avLst/>
          </a:prstGeom>
        </p:spPr>
        <p:txBody>
          <a:bodyPr vert="horz"/>
          <a:lstStyle>
            <a:lvl1pPr>
              <a:defRPr>
                <a:solidFill>
                  <a:schemeClr val="bg1">
                    <a:lumMod val="75000"/>
                  </a:schemeClr>
                </a:solidFill>
              </a:defRPr>
            </a:lvl1pPr>
          </a:lstStyle>
          <a:p>
            <a:r>
              <a:rPr lang="en-US" dirty="0"/>
              <a:t>Full slide picture</a:t>
            </a:r>
          </a:p>
        </p:txBody>
      </p:sp>
      <p:sp>
        <p:nvSpPr>
          <p:cNvPr id="11" name="Content Placeholder 2"/>
          <p:cNvSpPr>
            <a:spLocks noGrp="1"/>
          </p:cNvSpPr>
          <p:nvPr>
            <p:ph idx="15" hasCustomPrompt="1"/>
          </p:nvPr>
        </p:nvSpPr>
        <p:spPr>
          <a:xfrm>
            <a:off x="5573889" y="229810"/>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UNIT NAME HERE</a:t>
            </a:r>
          </a:p>
          <a:p>
            <a:pPr lvl="0"/>
            <a:r>
              <a:rPr lang="en-US" dirty="0"/>
              <a:t>LINE 2 AS NEEDED</a:t>
            </a:r>
          </a:p>
        </p:txBody>
      </p:sp>
      <p:sp>
        <p:nvSpPr>
          <p:cNvPr id="12" name="Content Placeholder 2"/>
          <p:cNvSpPr>
            <a:spLocks noGrp="1"/>
          </p:cNvSpPr>
          <p:nvPr>
            <p:ph idx="14"/>
          </p:nvPr>
        </p:nvSpPr>
        <p:spPr>
          <a:xfrm>
            <a:off x="4868540" y="1436104"/>
            <a:ext cx="3998889" cy="1695866"/>
          </a:xfrm>
          <a:prstGeom prst="rect">
            <a:avLst/>
          </a:prstGeom>
          <a:ln w="38100" cmpd="sng">
            <a:solidFill>
              <a:schemeClr val="tx1">
                <a:lumMod val="50000"/>
                <a:lumOff val="50000"/>
              </a:schemeClr>
            </a:solidFill>
          </a:ln>
          <a:effectLst/>
        </p:spPr>
        <p:txBody>
          <a:bodyPr/>
          <a:lstStyle>
            <a:lvl1pPr marL="91440">
              <a:lnSpc>
                <a:spcPts val="3440"/>
              </a:lnSpc>
              <a:spcBef>
                <a:spcPts val="0"/>
              </a:spcBef>
              <a:defRPr sz="2000" b="1">
                <a:solidFill>
                  <a:srgbClr val="BB0000"/>
                </a:solidFill>
              </a:defRPr>
            </a:lvl1pPr>
            <a:lvl2pPr marL="91440" indent="182880">
              <a:spcBef>
                <a:spcPts val="200"/>
              </a:spcBef>
              <a:spcAft>
                <a:spcPts val="0"/>
              </a:spcAft>
              <a:buClr>
                <a:srgbClr val="BB0000"/>
              </a:buClr>
              <a:buFont typeface="Arial"/>
              <a:buChar char="•"/>
              <a:defRPr sz="1600">
                <a:solidFill>
                  <a:schemeClr val="tx1">
                    <a:lumMod val="65000"/>
                    <a:lumOff val="35000"/>
                  </a:schemeClr>
                </a:solidFill>
              </a:defRPr>
            </a:lvl2pPr>
            <a:lvl3pPr marL="91440" indent="182880">
              <a:spcBef>
                <a:spcPts val="200"/>
              </a:spcBef>
              <a:spcAft>
                <a:spcPts val="0"/>
              </a:spcAft>
              <a:buClr>
                <a:srgbClr val="BB0000"/>
              </a:buClr>
              <a:defRPr sz="1600">
                <a:solidFill>
                  <a:schemeClr val="tx1">
                    <a:lumMod val="65000"/>
                    <a:lumOff val="35000"/>
                  </a:schemeClr>
                </a:solidFill>
              </a:defRPr>
            </a:lvl3pPr>
            <a:lvl5pPr marL="502920" indent="0">
              <a:spcBef>
                <a:spcPts val="350"/>
              </a:spcBef>
              <a:buFont typeface="Arial"/>
              <a:buNone/>
              <a:defRPr sz="18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2"/>
            <a:r>
              <a:rPr lang="en-US" dirty="0"/>
              <a:t>Fifth level</a:t>
            </a:r>
          </a:p>
        </p:txBody>
      </p:sp>
    </p:spTree>
    <p:extLst>
      <p:ext uri="{BB962C8B-B14F-4D97-AF65-F5344CB8AC3E}">
        <p14:creationId xmlns:p14="http://schemas.microsoft.com/office/powerpoint/2010/main" val="32017472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erpetua"/>
              <a:ea typeface="+mn-ea"/>
              <a:cs typeface="+mn-cs"/>
            </a:endParaRPr>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erpetua"/>
              <a:ea typeface="+mn-ea"/>
              <a:cs typeface="+mn-cs"/>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8" name="Date Placeholder 27"/>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4EA7B3-E869-4AB3-85D3-CB8935C1DF1F}" type="datetime1">
              <a:rPr kumimoji="0" lang="en-US" sz="1400" b="0" i="0" u="none" strike="noStrike" kern="1200" cap="none" spc="0" normalizeH="0" baseline="0" noProof="0" smtClean="0">
                <a:ln>
                  <a:noFill/>
                </a:ln>
                <a:solidFill>
                  <a:srgbClr val="696464"/>
                </a:solidFill>
                <a:effectLst/>
                <a:uLnTx/>
                <a:uFillTx/>
                <a:latin typeface="Perpetu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11/26/2018</a:t>
            </a:fld>
            <a:endParaRPr kumimoji="0" lang="en-US" sz="1400" b="0" i="0" u="none" strike="noStrike" kern="1200" cap="none" spc="0" normalizeH="0" baseline="0" noProof="0">
              <a:ln>
                <a:noFill/>
              </a:ln>
              <a:solidFill>
                <a:srgbClr val="696464"/>
              </a:solidFill>
              <a:effectLst/>
              <a:uLnTx/>
              <a:uFillTx/>
              <a:latin typeface="Perpetua"/>
              <a:ea typeface="+mn-ea"/>
              <a:cs typeface="+mn-cs"/>
            </a:endParaRPr>
          </a:p>
        </p:txBody>
      </p:sp>
      <p:sp>
        <p:nvSpPr>
          <p:cNvPr id="17" name="Footer Placeholder 16"/>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696464"/>
              </a:solidFill>
              <a:effectLst/>
              <a:uLnTx/>
              <a:uFillTx/>
              <a:latin typeface="Perpetua"/>
              <a:ea typeface="+mn-ea"/>
              <a:cs typeface="+mn-cs"/>
            </a:endParaRPr>
          </a:p>
        </p:txBody>
      </p:sp>
      <p:sp>
        <p:nvSpPr>
          <p:cNvPr id="29" name="Slide Number Placeholder 28"/>
          <p:cNvSpPr>
            <a:spLocks noGrp="1"/>
          </p:cNvSpPr>
          <p:nvPr>
            <p:ph type="sldNum" sz="quarter" idx="12"/>
          </p:nvPr>
        </p:nvSpPr>
        <p:spPr>
          <a:solidFill>
            <a:schemeClr val="accent2"/>
          </a:solidFill>
        </p:spPr>
        <p:txBody>
          <a:bodyPr lIns="0" tIns="0" rIns="0" bIns="0">
            <a:noAutofit/>
          </a:bodyPr>
          <a:lstStyle>
            <a:lvl1pPr>
              <a:defRPr sz="1400">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5F335AA0-0C2D-4D7F-91FC-AD1CE36198C8}" type="slidenum">
              <a:rPr kumimoji="0" lang="en-US" sz="1400" b="0" i="0" u="none" strike="noStrike" kern="1200" cap="none" spc="0" normalizeH="0" baseline="0" noProof="0" smtClean="0">
                <a:ln>
                  <a:noFill/>
                </a:ln>
                <a:solidFill>
                  <a:srgbClr val="FFFFFF"/>
                </a:solidFill>
                <a:effectLst/>
                <a:uLnTx/>
                <a:uFillTx/>
                <a:latin typeface="Franklin Gothic Book"/>
                <a:ea typeface="+mj-ea"/>
                <a:cs typeface="+mj-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rgbClr val="FFFFFF"/>
              </a:solidFill>
              <a:effectLst/>
              <a:uLnTx/>
              <a:uFillTx/>
              <a:latin typeface="Franklin Gothic Book"/>
              <a:ea typeface="+mj-ea"/>
              <a:cs typeface="+mj-cs"/>
            </a:endParaRPr>
          </a:p>
        </p:txBody>
      </p:sp>
      <p:sp>
        <p:nvSpPr>
          <p:cNvPr id="7" name="Rectangle 6"/>
          <p:cNvSpPr/>
          <p:nvPr/>
        </p:nvSpPr>
        <p:spPr>
          <a:xfrm>
            <a:off x="0" y="1524000"/>
            <a:ext cx="9021537" cy="1527349"/>
          </a:xfrm>
          <a:prstGeom prst="rect">
            <a:avLst/>
          </a:prstGeom>
          <a:solidFill>
            <a:schemeClr val="accent2"/>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erpetua"/>
              <a:ea typeface="+mn-ea"/>
              <a:cs typeface="+mn-cs"/>
            </a:endParaRPr>
          </a:p>
        </p:txBody>
      </p:sp>
      <p:sp>
        <p:nvSpPr>
          <p:cNvPr id="10" name="Rectangle 9"/>
          <p:cNvSpPr/>
          <p:nvPr/>
        </p:nvSpPr>
        <p:spPr>
          <a:xfrm>
            <a:off x="62931" y="1396720"/>
            <a:ext cx="9021537" cy="120580"/>
          </a:xfrm>
          <a:prstGeom prst="rect">
            <a:avLst/>
          </a:prstGeom>
          <a:solidFill>
            <a:schemeClr val="bg2">
              <a:lumMod val="9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erpetua"/>
              <a:ea typeface="+mn-ea"/>
              <a:cs typeface="+mn-cs"/>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erpetua"/>
              <a:ea typeface="+mn-ea"/>
              <a:cs typeface="+mn-cs"/>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814263239"/>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838200"/>
          </a:xfrm>
        </p:spPr>
        <p:txBody>
          <a:bodyPr/>
          <a:lstStyle/>
          <a:p>
            <a:r>
              <a:rPr kumimoji="0" lang="en-US" dirty="0"/>
              <a:t>Click to edit Master title style</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404621-7EB1-4B39-A252-2A55C5B5766A}" type="datetime1">
              <a:rPr kumimoji="0" lang="en-US" sz="1400" b="0" i="0" u="none" strike="noStrike" kern="1200" cap="none" spc="0" normalizeH="0" baseline="0" noProof="0" smtClean="0">
                <a:ln>
                  <a:noFill/>
                </a:ln>
                <a:solidFill>
                  <a:srgbClr val="696464"/>
                </a:solidFill>
                <a:effectLst/>
                <a:uLnTx/>
                <a:uFillTx/>
                <a:latin typeface="Perpetu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11/26/2018</a:t>
            </a:fld>
            <a:endParaRPr kumimoji="0" lang="en-US" sz="1400" b="0" i="0" u="none" strike="noStrike" kern="1200" cap="none" spc="0" normalizeH="0" baseline="0" noProof="0">
              <a:ln>
                <a:noFill/>
              </a:ln>
              <a:solidFill>
                <a:srgbClr val="696464"/>
              </a:solidFill>
              <a:effectLst/>
              <a:uLnTx/>
              <a:uFillTx/>
              <a:latin typeface="Perpetua"/>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696464"/>
              </a:solidFill>
              <a:effectLst/>
              <a:uLnTx/>
              <a:uFillTx/>
              <a:latin typeface="Perpetua"/>
              <a:ea typeface="+mn-ea"/>
              <a:cs typeface="+mn-cs"/>
            </a:endParaRPr>
          </a:p>
        </p:txBody>
      </p:sp>
      <p:sp>
        <p:nvSpPr>
          <p:cNvPr id="6" name="Slide Number Placeholder 5"/>
          <p:cNvSpPr>
            <a:spLocks noGrp="1"/>
          </p:cNvSpPr>
          <p:nvPr>
            <p:ph type="sldNum" sz="quarter" idx="12"/>
          </p:nvPr>
        </p:nvSpPr>
        <p:spPr>
          <a:xfrm>
            <a:off x="8534400" y="6172200"/>
            <a:ext cx="457200" cy="457200"/>
          </a:xfrm>
          <a:solidFill>
            <a:schemeClr val="accent2"/>
          </a:solid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F335AA0-0C2D-4D7F-91FC-AD1CE36198C8}" type="slidenum">
              <a:rPr kumimoji="0" lang="en-US" sz="1400" b="0" i="0" u="none" strike="noStrike" kern="1200" cap="none" spc="0" normalizeH="0" baseline="0" noProof="0" smtClean="0">
                <a:ln>
                  <a:noFill/>
                </a:ln>
                <a:solidFill>
                  <a:srgbClr val="FFFFFF"/>
                </a:solidFill>
                <a:effectLst/>
                <a:uLnTx/>
                <a:uFillTx/>
                <a:latin typeface="Franklin Gothic Book"/>
                <a:ea typeface="+mj-ea"/>
                <a:cs typeface="+mj-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rgbClr val="FFFFFF"/>
              </a:solidFill>
              <a:effectLst/>
              <a:uLnTx/>
              <a:uFillTx/>
              <a:latin typeface="Franklin Gothic Book"/>
              <a:ea typeface="+mj-ea"/>
              <a:cs typeface="+mj-cs"/>
            </a:endParaRPr>
          </a:p>
        </p:txBody>
      </p:sp>
      <p:sp>
        <p:nvSpPr>
          <p:cNvPr id="8" name="Content Placeholder 7"/>
          <p:cNvSpPr>
            <a:spLocks noGrp="1"/>
          </p:cNvSpPr>
          <p:nvPr>
            <p:ph sz="quarter" idx="1"/>
          </p:nvPr>
        </p:nvSpPr>
        <p:spPr>
          <a:xfrm>
            <a:off x="76200" y="1066800"/>
            <a:ext cx="8915400" cy="5562600"/>
          </a:xfrm>
        </p:spPr>
        <p:txBody>
          <a:bodyPr vert="horz"/>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grpSp>
        <p:nvGrpSpPr>
          <p:cNvPr id="10" name="Group 9"/>
          <p:cNvGrpSpPr/>
          <p:nvPr userDrawn="1"/>
        </p:nvGrpSpPr>
        <p:grpSpPr>
          <a:xfrm>
            <a:off x="76200" y="914400"/>
            <a:ext cx="9013781" cy="126795"/>
            <a:chOff x="69146" y="2341475"/>
            <a:chExt cx="9013781" cy="126795"/>
          </a:xfrm>
        </p:grpSpPr>
        <p:sp>
          <p:nvSpPr>
            <p:cNvPr id="7" name="Rectangle 6"/>
            <p:cNvSpPr/>
            <p:nvPr userDrawn="1"/>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erpetua"/>
                <a:ea typeface="+mn-ea"/>
                <a:cs typeface="+mn-cs"/>
              </a:endParaRPr>
            </a:p>
          </p:txBody>
        </p:sp>
        <p:sp>
          <p:nvSpPr>
            <p:cNvPr id="9" name="Rectangle 8"/>
            <p:cNvSpPr/>
            <p:nvPr userDrawn="1"/>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erpetua"/>
                <a:ea typeface="+mn-ea"/>
                <a:cs typeface="+mn-cs"/>
              </a:endParaRPr>
            </a:p>
          </p:txBody>
        </p:sp>
      </p:grpSp>
    </p:spTree>
    <p:extLst>
      <p:ext uri="{BB962C8B-B14F-4D97-AF65-F5344CB8AC3E}">
        <p14:creationId xmlns:p14="http://schemas.microsoft.com/office/powerpoint/2010/main" val="24918269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erpetua"/>
              <a:ea typeface="+mn-ea"/>
              <a:cs typeface="+mn-cs"/>
            </a:endParaRPr>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erpetua"/>
              <a:ea typeface="+mn-ea"/>
              <a:cs typeface="+mn-cs"/>
            </a:endParaRPr>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51AFE3-5522-4869-922E-455D05C62CDF}" type="datetime1">
              <a:rPr kumimoji="0" lang="en-US" sz="1400" b="0" i="0" u="none" strike="noStrike" kern="1200" cap="none" spc="0" normalizeH="0" baseline="0" noProof="0" smtClean="0">
                <a:ln>
                  <a:noFill/>
                </a:ln>
                <a:solidFill>
                  <a:srgbClr val="696464"/>
                </a:solidFill>
                <a:effectLst/>
                <a:uLnTx/>
                <a:uFillTx/>
                <a:latin typeface="Perpetu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11/26/2018</a:t>
            </a:fld>
            <a:endParaRPr kumimoji="0" lang="en-US" sz="1400" b="0" i="0" u="none" strike="noStrike" kern="1200" cap="none" spc="0" normalizeH="0" baseline="0" noProof="0">
              <a:ln>
                <a:noFill/>
              </a:ln>
              <a:solidFill>
                <a:srgbClr val="696464"/>
              </a:solidFill>
              <a:effectLst/>
              <a:uLnTx/>
              <a:uFillTx/>
              <a:latin typeface="Perpetua"/>
              <a:ea typeface="+mn-ea"/>
              <a:cs typeface="+mn-cs"/>
            </a:endParaRPr>
          </a:p>
        </p:txBody>
      </p:sp>
      <p:sp>
        <p:nvSpPr>
          <p:cNvPr id="5" name="Footer Placeholder 4"/>
          <p:cNvSpPr>
            <a:spLocks noGrp="1"/>
          </p:cNvSpPr>
          <p:nvPr>
            <p:ph type="ftr" sz="quarter" idx="11"/>
          </p:nvPr>
        </p:nvSpPr>
        <p:spPr>
          <a:xfrm>
            <a:off x="800100" y="6172200"/>
            <a:ext cx="4000500" cy="4572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696464"/>
              </a:solidFill>
              <a:effectLst/>
              <a:uLnTx/>
              <a:uFillTx/>
              <a:latin typeface="Perpetua"/>
              <a:ea typeface="+mn-ea"/>
              <a:cs typeface="+mn-cs"/>
            </a:endParaRP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erpetua"/>
              <a:ea typeface="+mn-ea"/>
              <a:cs typeface="+mn-cs"/>
            </a:endParaRPr>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erpetua"/>
              <a:ea typeface="+mn-ea"/>
              <a:cs typeface="+mn-cs"/>
            </a:endParaRPr>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erpetua"/>
              <a:ea typeface="+mn-ea"/>
              <a:cs typeface="+mn-cs"/>
            </a:endParaRPr>
          </a:p>
        </p:txBody>
      </p:sp>
      <p:sp>
        <p:nvSpPr>
          <p:cNvPr id="6" name="Slide Number Placeholder 5"/>
          <p:cNvSpPr>
            <a:spLocks noGrp="1"/>
          </p:cNvSpPr>
          <p:nvPr>
            <p:ph type="sldNum" sz="quarter" idx="12"/>
          </p:nvPr>
        </p:nvSpPr>
        <p:spPr>
          <a:xfrm>
            <a:off x="146304" y="6208776"/>
            <a:ext cx="457200" cy="457200"/>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F335AA0-0C2D-4D7F-91FC-AD1CE36198C8}" type="slidenum">
              <a:rPr kumimoji="0" lang="en-US" sz="1400" b="0" i="0" u="none" strike="noStrike" kern="1200" cap="none" spc="0" normalizeH="0" baseline="0" noProof="0" smtClean="0">
                <a:ln>
                  <a:noFill/>
                </a:ln>
                <a:solidFill>
                  <a:srgbClr val="FFFFFF"/>
                </a:solidFill>
                <a:effectLst/>
                <a:uLnTx/>
                <a:uFillTx/>
                <a:latin typeface="Franklin Gothic Book"/>
                <a:ea typeface="+mj-ea"/>
                <a:cs typeface="+mj-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Franklin Gothic Book"/>
              <a:ea typeface="+mj-ea"/>
              <a:cs typeface="+mj-cs"/>
            </a:endParaRPr>
          </a:p>
        </p:txBody>
      </p:sp>
    </p:spTree>
    <p:extLst>
      <p:ext uri="{BB962C8B-B14F-4D97-AF65-F5344CB8AC3E}">
        <p14:creationId xmlns:p14="http://schemas.microsoft.com/office/powerpoint/2010/main" val="1382855156"/>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FF5091-1A7B-4EBB-A4A8-BDE9843FFB82}" type="datetime1">
              <a:rPr kumimoji="0" lang="en-US" sz="1400" b="0" i="0" u="none" strike="noStrike" kern="1200" cap="none" spc="0" normalizeH="0" baseline="0" noProof="0" smtClean="0">
                <a:ln>
                  <a:noFill/>
                </a:ln>
                <a:solidFill>
                  <a:srgbClr val="696464"/>
                </a:solidFill>
                <a:effectLst/>
                <a:uLnTx/>
                <a:uFillTx/>
                <a:latin typeface="Perpetu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11/26/2018</a:t>
            </a:fld>
            <a:endParaRPr kumimoji="0" lang="en-US" sz="1400" b="0" i="0" u="none" strike="noStrike" kern="1200" cap="none" spc="0" normalizeH="0" baseline="0" noProof="0">
              <a:ln>
                <a:noFill/>
              </a:ln>
              <a:solidFill>
                <a:srgbClr val="696464"/>
              </a:solidFill>
              <a:effectLst/>
              <a:uLnTx/>
              <a:uFillTx/>
              <a:latin typeface="Perpetua"/>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696464"/>
              </a:solidFill>
              <a:effectLst/>
              <a:uLnTx/>
              <a:uFillTx/>
              <a:latin typeface="Perpetua"/>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F335AA0-0C2D-4D7F-91FC-AD1CE36198C8}" type="slidenum">
              <a:rPr kumimoji="0" lang="en-US" sz="1400" b="0" i="0" u="none" strike="noStrike" kern="1200" cap="none" spc="0" normalizeH="0" baseline="0" noProof="0" smtClean="0">
                <a:ln>
                  <a:noFill/>
                </a:ln>
                <a:solidFill>
                  <a:srgbClr val="FFFFFF"/>
                </a:solidFill>
                <a:effectLst/>
                <a:uLnTx/>
                <a:uFillTx/>
                <a:latin typeface="Franklin Gothic Book"/>
                <a:ea typeface="+mj-ea"/>
                <a:cs typeface="+mj-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Franklin Gothic Book"/>
              <a:ea typeface="+mj-ea"/>
              <a:cs typeface="+mj-cs"/>
            </a:endParaRPr>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763105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451789-031F-4980-B4EC-FDBCFB942567}" type="datetime1">
              <a:rPr kumimoji="0" lang="en-US" sz="1400" b="0" i="0" u="none" strike="noStrike" kern="1200" cap="none" spc="0" normalizeH="0" baseline="0" noProof="0" smtClean="0">
                <a:ln>
                  <a:noFill/>
                </a:ln>
                <a:solidFill>
                  <a:srgbClr val="696464"/>
                </a:solidFill>
                <a:effectLst/>
                <a:uLnTx/>
                <a:uFillTx/>
                <a:latin typeface="Perpetu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11/26/2018</a:t>
            </a:fld>
            <a:endParaRPr kumimoji="0" lang="en-US" sz="1400" b="0" i="0" u="none" strike="noStrike" kern="1200" cap="none" spc="0" normalizeH="0" baseline="0" noProof="0">
              <a:ln>
                <a:noFill/>
              </a:ln>
              <a:solidFill>
                <a:srgbClr val="696464"/>
              </a:solidFill>
              <a:effectLst/>
              <a:uLnTx/>
              <a:uFillTx/>
              <a:latin typeface="Perpetua"/>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696464"/>
              </a:solidFill>
              <a:effectLst/>
              <a:uLnTx/>
              <a:uFillTx/>
              <a:latin typeface="Perpetua"/>
              <a:ea typeface="+mn-ea"/>
              <a:cs typeface="+mn-cs"/>
            </a:endParaRPr>
          </a:p>
        </p:txBody>
      </p:sp>
      <p:sp>
        <p:nvSpPr>
          <p:cNvPr id="9" name="Slide Number Placeholder 8"/>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F335AA0-0C2D-4D7F-91FC-AD1CE36198C8}" type="slidenum">
              <a:rPr kumimoji="0" lang="en-US" sz="1400" b="0" i="0" u="none" strike="noStrike" kern="1200" cap="none" spc="0" normalizeH="0" baseline="0" noProof="0" smtClean="0">
                <a:ln>
                  <a:noFill/>
                </a:ln>
                <a:solidFill>
                  <a:srgbClr val="FFFFFF"/>
                </a:solidFill>
                <a:effectLst/>
                <a:uLnTx/>
                <a:uFillTx/>
                <a:latin typeface="Franklin Gothic Book"/>
                <a:ea typeface="+mj-ea"/>
                <a:cs typeface="+mj-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Franklin Gothic Book"/>
              <a:ea typeface="+mj-ea"/>
              <a:cs typeface="+mj-cs"/>
            </a:endParaRPr>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8428145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777582-D52C-48CF-8955-944CA7B237B3}" type="datetime1">
              <a:rPr kumimoji="0" lang="en-US" sz="1400" b="0" i="0" u="none" strike="noStrike" kern="1200" cap="none" spc="0" normalizeH="0" baseline="0" noProof="0" smtClean="0">
                <a:ln>
                  <a:noFill/>
                </a:ln>
                <a:solidFill>
                  <a:srgbClr val="696464"/>
                </a:solidFill>
                <a:effectLst/>
                <a:uLnTx/>
                <a:uFillTx/>
                <a:latin typeface="Perpetu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11/26/2018</a:t>
            </a:fld>
            <a:endParaRPr kumimoji="0" lang="en-US" sz="1400" b="0" i="0" u="none" strike="noStrike" kern="1200" cap="none" spc="0" normalizeH="0" baseline="0" noProof="0">
              <a:ln>
                <a:noFill/>
              </a:ln>
              <a:solidFill>
                <a:srgbClr val="696464"/>
              </a:solidFill>
              <a:effectLst/>
              <a:uLnTx/>
              <a:uFillTx/>
              <a:latin typeface="Perpetua"/>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696464"/>
              </a:solidFill>
              <a:effectLst/>
              <a:uLnTx/>
              <a:uFillTx/>
              <a:latin typeface="Perpetua"/>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F335AA0-0C2D-4D7F-91FC-AD1CE36198C8}" type="slidenum">
              <a:rPr kumimoji="0" lang="en-US" sz="1400" b="0" i="0" u="none" strike="noStrike" kern="1200" cap="none" spc="0" normalizeH="0" baseline="0" noProof="0" smtClean="0">
                <a:ln>
                  <a:noFill/>
                </a:ln>
                <a:solidFill>
                  <a:srgbClr val="FFFFFF"/>
                </a:solidFill>
                <a:effectLst/>
                <a:uLnTx/>
                <a:uFillTx/>
                <a:latin typeface="Franklin Gothic Book"/>
                <a:ea typeface="+mj-ea"/>
                <a:cs typeface="+mj-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Franklin Gothic Book"/>
              <a:ea typeface="+mj-ea"/>
              <a:cs typeface="+mj-cs"/>
            </a:endParaRPr>
          </a:p>
        </p:txBody>
      </p:sp>
    </p:spTree>
    <p:extLst>
      <p:ext uri="{BB962C8B-B14F-4D97-AF65-F5344CB8AC3E}">
        <p14:creationId xmlns:p14="http://schemas.microsoft.com/office/powerpoint/2010/main" val="40811394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076C4B-7184-444C-9E2C-571FB903ED1E}" type="datetime1">
              <a:rPr kumimoji="0" lang="en-US" sz="1400" b="0" i="0" u="none" strike="noStrike" kern="1200" cap="none" spc="0" normalizeH="0" baseline="0" noProof="0" smtClean="0">
                <a:ln>
                  <a:noFill/>
                </a:ln>
                <a:solidFill>
                  <a:srgbClr val="696464"/>
                </a:solidFill>
                <a:effectLst/>
                <a:uLnTx/>
                <a:uFillTx/>
                <a:latin typeface="Perpetu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11/26/2018</a:t>
            </a:fld>
            <a:endParaRPr kumimoji="0" lang="en-US" sz="1400" b="0" i="0" u="none" strike="noStrike" kern="1200" cap="none" spc="0" normalizeH="0" baseline="0" noProof="0">
              <a:ln>
                <a:noFill/>
              </a:ln>
              <a:solidFill>
                <a:srgbClr val="696464"/>
              </a:solidFill>
              <a:effectLst/>
              <a:uLnTx/>
              <a:uFillTx/>
              <a:latin typeface="Perpetua"/>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696464"/>
              </a:solidFill>
              <a:effectLst/>
              <a:uLnTx/>
              <a:uFillTx/>
              <a:latin typeface="Perpetua"/>
              <a:ea typeface="+mn-ea"/>
              <a:cs typeface="+mn-cs"/>
            </a:endParaRPr>
          </a:p>
        </p:txBody>
      </p:sp>
      <p:sp>
        <p:nvSpPr>
          <p:cNvPr id="4" name="Slide Number Placehold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F335AA0-0C2D-4D7F-91FC-AD1CE36198C8}" type="slidenum">
              <a:rPr kumimoji="0" lang="en-US" sz="1400" b="0" i="0" u="none" strike="noStrike" kern="1200" cap="none" spc="0" normalizeH="0" baseline="0" noProof="0" smtClean="0">
                <a:ln>
                  <a:noFill/>
                </a:ln>
                <a:solidFill>
                  <a:srgbClr val="FFFFFF"/>
                </a:solidFill>
                <a:effectLst/>
                <a:uLnTx/>
                <a:uFillTx/>
                <a:latin typeface="Franklin Gothic Book"/>
                <a:ea typeface="+mj-ea"/>
                <a:cs typeface="+mj-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Franklin Gothic Book"/>
              <a:ea typeface="+mj-ea"/>
              <a:cs typeface="+mj-cs"/>
            </a:endParaRPr>
          </a:p>
        </p:txBody>
      </p:sp>
    </p:spTree>
    <p:extLst>
      <p:ext uri="{BB962C8B-B14F-4D97-AF65-F5344CB8AC3E}">
        <p14:creationId xmlns:p14="http://schemas.microsoft.com/office/powerpoint/2010/main" val="26283755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erpetua"/>
              <a:ea typeface="+mn-ea"/>
              <a:cs typeface="+mn-cs"/>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erpetua"/>
              <a:ea typeface="+mn-ea"/>
              <a:cs typeface="+mn-cs"/>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847A6-1FA0-424D-A751-5351A908F50F}" type="datetime1">
              <a:rPr kumimoji="0" lang="en-US" sz="1400" b="0" i="0" u="none" strike="noStrike" kern="1200" cap="none" spc="0" normalizeH="0" baseline="0" noProof="0" smtClean="0">
                <a:ln>
                  <a:noFill/>
                </a:ln>
                <a:solidFill>
                  <a:srgbClr val="696464"/>
                </a:solidFill>
                <a:effectLst/>
                <a:uLnTx/>
                <a:uFillTx/>
                <a:latin typeface="Perpetu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11/26/2018</a:t>
            </a:fld>
            <a:endParaRPr kumimoji="0" lang="en-US" sz="1400" b="0" i="0" u="none" strike="noStrike" kern="1200" cap="none" spc="0" normalizeH="0" baseline="0" noProof="0">
              <a:ln>
                <a:noFill/>
              </a:ln>
              <a:solidFill>
                <a:srgbClr val="696464"/>
              </a:solidFill>
              <a:effectLst/>
              <a:uLnTx/>
              <a:uFillTx/>
              <a:latin typeface="Perpetua"/>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696464"/>
              </a:solidFill>
              <a:effectLst/>
              <a:uLnTx/>
              <a:uFillTx/>
              <a:latin typeface="Perpetua"/>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F335AA0-0C2D-4D7F-91FC-AD1CE36198C8}" type="slidenum">
              <a:rPr kumimoji="0" lang="en-US" sz="1400" b="0" i="0" u="none" strike="noStrike" kern="1200" cap="none" spc="0" normalizeH="0" baseline="0" noProof="0" smtClean="0">
                <a:ln>
                  <a:noFill/>
                </a:ln>
                <a:solidFill>
                  <a:srgbClr val="FFFFFF"/>
                </a:solidFill>
                <a:effectLst/>
                <a:uLnTx/>
                <a:uFillTx/>
                <a:latin typeface="Franklin Gothic Book"/>
                <a:ea typeface="+mj-ea"/>
                <a:cs typeface="+mj-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Franklin Gothic Book"/>
              <a:ea typeface="+mj-ea"/>
              <a:cs typeface="+mj-cs"/>
            </a:endParaRPr>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4295032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FC361B-306E-456F-AD17-98BEE893CBDE}" type="datetime1">
              <a:rPr kumimoji="0" lang="en-US" sz="1400" b="0" i="0" u="none" strike="noStrike" kern="1200" cap="none" spc="0" normalizeH="0" baseline="0" noProof="0" smtClean="0">
                <a:ln>
                  <a:noFill/>
                </a:ln>
                <a:solidFill>
                  <a:srgbClr val="696464"/>
                </a:solidFill>
                <a:effectLst/>
                <a:uLnTx/>
                <a:uFillTx/>
                <a:latin typeface="Perpetu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11/26/2018</a:t>
            </a:fld>
            <a:endParaRPr kumimoji="0" lang="en-US" sz="1400" b="0" i="0" u="none" strike="noStrike" kern="1200" cap="none" spc="0" normalizeH="0" baseline="0" noProof="0">
              <a:ln>
                <a:noFill/>
              </a:ln>
              <a:solidFill>
                <a:srgbClr val="696464"/>
              </a:solidFill>
              <a:effectLst/>
              <a:uLnTx/>
              <a:uFillTx/>
              <a:latin typeface="Perpetua"/>
              <a:ea typeface="+mn-ea"/>
              <a:cs typeface="+mn-cs"/>
            </a:endParaRPr>
          </a:p>
        </p:txBody>
      </p:sp>
      <p:sp>
        <p:nvSpPr>
          <p:cNvPr id="6" name="Footer Placeholder 5"/>
          <p:cNvSpPr>
            <a:spLocks noGrp="1"/>
          </p:cNvSpPr>
          <p:nvPr>
            <p:ph type="ftr" sz="quarter" idx="11"/>
          </p:nvPr>
        </p:nvSpPr>
        <p:spPr>
          <a:xfrm>
            <a:off x="914400" y="6172200"/>
            <a:ext cx="3886200" cy="4572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696464"/>
              </a:solidFill>
              <a:effectLst/>
              <a:uLnTx/>
              <a:uFillTx/>
              <a:latin typeface="Perpetua"/>
              <a:ea typeface="+mn-ea"/>
              <a:cs typeface="+mn-cs"/>
            </a:endParaRPr>
          </a:p>
        </p:txBody>
      </p:sp>
      <p:sp>
        <p:nvSpPr>
          <p:cNvPr id="7" name="Slide Number Placeholder 6"/>
          <p:cNvSpPr>
            <a:spLocks noGrp="1"/>
          </p:cNvSpPr>
          <p:nvPr>
            <p:ph type="sldNum" sz="quarter" idx="12"/>
          </p:nvPr>
        </p:nvSpPr>
        <p:spPr>
          <a:xfrm>
            <a:off x="146304" y="6208776"/>
            <a:ext cx="457200" cy="457200"/>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F335AA0-0C2D-4D7F-91FC-AD1CE36198C8}" type="slidenum">
              <a:rPr kumimoji="0" lang="en-US" sz="1400" b="0" i="0" u="none" strike="noStrike" kern="1200" cap="none" spc="0" normalizeH="0" baseline="0" noProof="0" smtClean="0">
                <a:ln>
                  <a:noFill/>
                </a:ln>
                <a:solidFill>
                  <a:srgbClr val="FFFFFF"/>
                </a:solidFill>
                <a:effectLst/>
                <a:uLnTx/>
                <a:uFillTx/>
                <a:latin typeface="Franklin Gothic Book"/>
                <a:ea typeface="+mj-ea"/>
                <a:cs typeface="+mj-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Franklin Gothic Book"/>
              <a:ea typeface="+mj-ea"/>
              <a:cs typeface="+mj-cs"/>
            </a:endParaRPr>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erpetua"/>
              <a:ea typeface="+mn-ea"/>
              <a:cs typeface="+mn-cs"/>
            </a:endParaRPr>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erpetua"/>
              <a:ea typeface="+mn-ea"/>
              <a:cs typeface="+mn-cs"/>
            </a:endParaRPr>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erpetua"/>
              <a:ea typeface="+mn-ea"/>
              <a:cs typeface="+mn-cs"/>
            </a:endParaRP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325775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CD1B32-29EE-4F80-84E7-B2BEBD4AE1B2}" type="datetime1">
              <a:rPr kumimoji="0" lang="en-US" sz="1400" b="0" i="0" u="none" strike="noStrike" kern="1200" cap="none" spc="0" normalizeH="0" baseline="0" noProof="0" smtClean="0">
                <a:ln>
                  <a:noFill/>
                </a:ln>
                <a:solidFill>
                  <a:srgbClr val="696464"/>
                </a:solidFill>
                <a:effectLst/>
                <a:uLnTx/>
                <a:uFillTx/>
                <a:latin typeface="Perpetu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11/26/2018</a:t>
            </a:fld>
            <a:endParaRPr kumimoji="0" lang="en-US" sz="1400" b="0" i="0" u="none" strike="noStrike" kern="1200" cap="none" spc="0" normalizeH="0" baseline="0" noProof="0">
              <a:ln>
                <a:noFill/>
              </a:ln>
              <a:solidFill>
                <a:srgbClr val="696464"/>
              </a:solidFill>
              <a:effectLst/>
              <a:uLnTx/>
              <a:uFillTx/>
              <a:latin typeface="Perpetua"/>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696464"/>
              </a:solidFill>
              <a:effectLst/>
              <a:uLnTx/>
              <a:uFillTx/>
              <a:latin typeface="Perpetua"/>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F335AA0-0C2D-4D7F-91FC-AD1CE36198C8}" type="slidenum">
              <a:rPr kumimoji="0" lang="en-US" sz="1400" b="0" i="0" u="none" strike="noStrike" kern="1200" cap="none" spc="0" normalizeH="0" baseline="0" noProof="0" smtClean="0">
                <a:ln>
                  <a:noFill/>
                </a:ln>
                <a:solidFill>
                  <a:srgbClr val="FFFFFF"/>
                </a:solidFill>
                <a:effectLst/>
                <a:uLnTx/>
                <a:uFillTx/>
                <a:latin typeface="Franklin Gothic Book"/>
                <a:ea typeface="+mj-ea"/>
                <a:cs typeface="+mj-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Franklin Gothic Book"/>
              <a:ea typeface="+mj-ea"/>
              <a:cs typeface="+mj-cs"/>
            </a:endParaRPr>
          </a:p>
        </p:txBody>
      </p:sp>
    </p:spTree>
    <p:extLst>
      <p:ext uri="{BB962C8B-B14F-4D97-AF65-F5344CB8AC3E}">
        <p14:creationId xmlns:p14="http://schemas.microsoft.com/office/powerpoint/2010/main" val="1230382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Text Sli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923936"/>
            <a:ext cx="3883850" cy="5934064"/>
          </a:xfrm>
          <a:prstGeom prst="rect">
            <a:avLst/>
          </a:prstGeom>
        </p:spPr>
        <p:txBody>
          <a:bodyPr vert="horz"/>
          <a:lstStyle>
            <a:lvl1pPr>
              <a:defRPr>
                <a:solidFill>
                  <a:srgbClr val="BFBFBF"/>
                </a:solidFill>
              </a:defRPr>
            </a:lvl1pPr>
          </a:lstStyle>
          <a:p>
            <a:r>
              <a:rPr lang="en-US" dirty="0"/>
              <a:t>½ slide picture</a:t>
            </a:r>
          </a:p>
        </p:txBody>
      </p:sp>
      <p:sp>
        <p:nvSpPr>
          <p:cNvPr id="8" name="Content Placeholder 2"/>
          <p:cNvSpPr>
            <a:spLocks noGrp="1"/>
          </p:cNvSpPr>
          <p:nvPr>
            <p:ph idx="14"/>
          </p:nvPr>
        </p:nvSpPr>
        <p:spPr>
          <a:xfrm>
            <a:off x="4137594" y="1830388"/>
            <a:ext cx="4701503" cy="4525963"/>
          </a:xfrm>
          <a:prstGeom prst="rect">
            <a:avLst/>
          </a:prstGeom>
          <a:ln>
            <a:solidFill>
              <a:srgbClr val="FFFFFF"/>
            </a:solidFill>
          </a:ln>
        </p:spPr>
        <p:txBody>
          <a:bodyPr/>
          <a:lstStyle>
            <a:lvl1pPr>
              <a:lnSpc>
                <a:spcPts val="3440"/>
              </a:lnSpc>
              <a:spcBef>
                <a:spcPts val="0"/>
              </a:spcBef>
              <a:defRPr>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4"/>
            <a:r>
              <a:rPr lang="en-US" dirty="0"/>
              <a:t>Fifth level</a:t>
            </a:r>
          </a:p>
        </p:txBody>
      </p:sp>
      <p:sp>
        <p:nvSpPr>
          <p:cNvPr id="12" name="Content Placeholder 2"/>
          <p:cNvSpPr>
            <a:spLocks noGrp="1"/>
          </p:cNvSpPr>
          <p:nvPr>
            <p:ph idx="15" hasCustomPrompt="1"/>
          </p:nvPr>
        </p:nvSpPr>
        <p:spPr>
          <a:xfrm>
            <a:off x="5573889" y="229810"/>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UNIT NAME HERE</a:t>
            </a:r>
          </a:p>
          <a:p>
            <a:pPr lvl="0"/>
            <a:r>
              <a:rPr lang="en-US" dirty="0"/>
              <a:t>LINE 2 AS NEEDED</a:t>
            </a:r>
          </a:p>
        </p:txBody>
      </p:sp>
      <p:sp>
        <p:nvSpPr>
          <p:cNvPr id="13" name="Content Placeholder 2"/>
          <p:cNvSpPr>
            <a:spLocks noGrp="1"/>
          </p:cNvSpPr>
          <p:nvPr>
            <p:ph idx="16" hasCustomPrompt="1"/>
          </p:nvPr>
        </p:nvSpPr>
        <p:spPr>
          <a:xfrm>
            <a:off x="4315391" y="1052955"/>
            <a:ext cx="4642821" cy="636119"/>
          </a:xfrm>
          <a:prstGeom prst="rect">
            <a:avLst/>
          </a:prstGeom>
          <a:ln>
            <a:solidFill>
              <a:schemeClr val="bg1"/>
            </a:solidFill>
          </a:ln>
        </p:spPr>
        <p:txBody>
          <a:bodyPr/>
          <a:lstStyle>
            <a:lvl1pPr algn="r">
              <a:lnSpc>
                <a:spcPts val="1640"/>
              </a:lnSpc>
              <a:spcBef>
                <a:spcPts val="0"/>
              </a:spcBef>
              <a:defRPr sz="1600" b="1" baseline="0">
                <a:solidFill>
                  <a:schemeClr val="tx1">
                    <a:lumMod val="65000"/>
                    <a:lumOff val="3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TOPIC TITLE HERE</a:t>
            </a:r>
          </a:p>
        </p:txBody>
      </p:sp>
    </p:spTree>
    <p:extLst>
      <p:ext uri="{BB962C8B-B14F-4D97-AF65-F5344CB8AC3E}">
        <p14:creationId xmlns:p14="http://schemas.microsoft.com/office/powerpoint/2010/main" val="16736812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0282A5-6236-43B4-9C3C-88B240C6A02D}" type="datetime1">
              <a:rPr kumimoji="0" lang="en-US" sz="1400" b="0" i="0" u="none" strike="noStrike" kern="1200" cap="none" spc="0" normalizeH="0" baseline="0" noProof="0" smtClean="0">
                <a:ln>
                  <a:noFill/>
                </a:ln>
                <a:solidFill>
                  <a:srgbClr val="696464"/>
                </a:solidFill>
                <a:effectLst/>
                <a:uLnTx/>
                <a:uFillTx/>
                <a:latin typeface="Perpetu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11/26/2018</a:t>
            </a:fld>
            <a:endParaRPr kumimoji="0" lang="en-US" sz="1400" b="0" i="0" u="none" strike="noStrike" kern="1200" cap="none" spc="0" normalizeH="0" baseline="0" noProof="0">
              <a:ln>
                <a:noFill/>
              </a:ln>
              <a:solidFill>
                <a:srgbClr val="696464"/>
              </a:solidFill>
              <a:effectLst/>
              <a:uLnTx/>
              <a:uFillTx/>
              <a:latin typeface="Perpetua"/>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696464"/>
              </a:solidFill>
              <a:effectLst/>
              <a:uLnTx/>
              <a:uFillTx/>
              <a:latin typeface="Perpetua"/>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F335AA0-0C2D-4D7F-91FC-AD1CE36198C8}" type="slidenum">
              <a:rPr kumimoji="0" lang="en-US" sz="1400" b="0" i="0" u="none" strike="noStrike" kern="1200" cap="none" spc="0" normalizeH="0" baseline="0" noProof="0" smtClean="0">
                <a:ln>
                  <a:noFill/>
                </a:ln>
                <a:solidFill>
                  <a:srgbClr val="FFFFFF"/>
                </a:solidFill>
                <a:effectLst/>
                <a:uLnTx/>
                <a:uFillTx/>
                <a:latin typeface="Franklin Gothic Book"/>
                <a:ea typeface="+mj-ea"/>
                <a:cs typeface="+mj-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Franklin Gothic Book"/>
              <a:ea typeface="+mj-ea"/>
              <a:cs typeface="+mj-cs"/>
            </a:endParaRPr>
          </a:p>
        </p:txBody>
      </p:sp>
    </p:spTree>
    <p:extLst>
      <p:ext uri="{BB962C8B-B14F-4D97-AF65-F5344CB8AC3E}">
        <p14:creationId xmlns:p14="http://schemas.microsoft.com/office/powerpoint/2010/main" val="22004761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1870759"/>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C076C4B-7184-444C-9E2C-571FB903ED1E}" type="datetime1">
              <a:rPr kumimoji="0" lang="en-US" sz="1200" b="0" i="0" u="none" strike="noStrike" kern="1200" cap="none" spc="0" normalizeH="0" baseline="0" noProof="0" smtClean="0">
                <a:ln>
                  <a:noFill/>
                </a:ln>
                <a:solidFill>
                  <a:srgbClr val="696464"/>
                </a:solidFill>
                <a:effectLst/>
                <a:uLnTx/>
                <a:uFillTx/>
                <a:latin typeface="Calibri"/>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11/26/2018</a:t>
            </a:fld>
            <a:endParaRPr kumimoji="0" lang="en-US" sz="1200" b="0" i="0" u="none" strike="noStrike" kern="1200" cap="none" spc="0" normalizeH="0" baseline="0" noProof="0">
              <a:ln>
                <a:noFill/>
              </a:ln>
              <a:solidFill>
                <a:srgbClr val="696464"/>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96464"/>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F335AA0-0C2D-4D7F-91FC-AD1CE36198C8}"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80867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938792"/>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9026" name="Rectangle 2"/>
          <p:cNvSpPr>
            <a:spLocks noGrp="1" noChangeArrowheads="1"/>
          </p:cNvSpPr>
          <p:nvPr>
            <p:ph type="ctrTitle"/>
          </p:nvPr>
        </p:nvSpPr>
        <p:spPr>
          <a:xfrm>
            <a:off x="685800" y="685800"/>
            <a:ext cx="7772400" cy="2127250"/>
          </a:xfrm>
          <a:effectLst>
            <a:outerShdw dist="40161" dir="1106097" algn="ctr" rotWithShape="0">
              <a:schemeClr val="tx1"/>
            </a:outerShdw>
          </a:effectLst>
        </p:spPr>
        <p:txBody>
          <a:bodyPr/>
          <a:lstStyle>
            <a:lvl1pPr algn="ctr">
              <a:defRPr sz="5800"/>
            </a:lvl1pPr>
          </a:lstStyle>
          <a:p>
            <a:pPr lvl="0"/>
            <a:r>
              <a:rPr lang="en-US" altLang="en-US" noProof="0"/>
              <a:t>Click to edit Master title style</a:t>
            </a:r>
          </a:p>
        </p:txBody>
      </p:sp>
      <p:sp>
        <p:nvSpPr>
          <p:cNvPr id="129027" name="Rectangle 3"/>
          <p:cNvSpPr>
            <a:spLocks noGrp="1" noChangeArrowheads="1"/>
          </p:cNvSpPr>
          <p:nvPr>
            <p:ph type="subTitle" idx="1"/>
          </p:nvPr>
        </p:nvSpPr>
        <p:spPr>
          <a:xfrm>
            <a:off x="1371600" y="3270250"/>
            <a:ext cx="6400800" cy="2209800"/>
          </a:xfrm>
        </p:spPr>
        <p:txBody>
          <a:bodyPr/>
          <a:lstStyle>
            <a:lvl1pPr marL="0" indent="0" algn="ctr">
              <a:buFont typeface="Wingdings 2" panose="05020102010507070707" pitchFamily="18" charset="2"/>
              <a:buNone/>
              <a:defRPr sz="3900"/>
            </a:lvl1pPr>
          </a:lstStyle>
          <a:p>
            <a:pPr lvl="0"/>
            <a:r>
              <a:rPr lang="en-US" altLang="en-US" noProof="0"/>
              <a:t>Click to edit Master subtitle style</a:t>
            </a:r>
          </a:p>
        </p:txBody>
      </p:sp>
      <p:sp>
        <p:nvSpPr>
          <p:cNvPr id="129028" name="Rectangle 4"/>
          <p:cNvSpPr>
            <a:spLocks noGrp="1" noChangeArrowheads="1"/>
          </p:cNvSpPr>
          <p:nvPr>
            <p:ph type="dt" sz="half" idx="2"/>
          </p:nvPr>
        </p:nvSpPr>
        <p:spPr>
          <a:xfrm>
            <a:off x="457200" y="6248400"/>
            <a:ext cx="2133600" cy="457200"/>
          </a:xfrm>
        </p:spPr>
        <p:txBody>
          <a:bodyPr/>
          <a:lstStyle>
            <a:lvl1pPr>
              <a:defRPr b="0"/>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t>March 1, 2007</a:t>
            </a:r>
          </a:p>
        </p:txBody>
      </p:sp>
      <p:sp>
        <p:nvSpPr>
          <p:cNvPr id="129029" name="Rectangle 5"/>
          <p:cNvSpPr>
            <a:spLocks noGrp="1" noChangeArrowheads="1"/>
          </p:cNvSpPr>
          <p:nvPr>
            <p:ph type="ftr" sz="quarter" idx="3"/>
          </p:nvPr>
        </p:nvSpPr>
        <p:spPr>
          <a:xfrm>
            <a:off x="3124200" y="6248400"/>
            <a:ext cx="2895600" cy="457200"/>
          </a:xfrm>
        </p:spPr>
        <p:txBody>
          <a:bodyPr/>
          <a:lstStyle>
            <a:lvl1pPr>
              <a:defRPr sz="1000" b="0">
                <a:solidFill>
                  <a:schemeClr val="tx1"/>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t>Mark Partridge AED Economics</a:t>
            </a:r>
          </a:p>
        </p:txBody>
      </p:sp>
      <p:sp>
        <p:nvSpPr>
          <p:cNvPr id="129030" name="Rectangle 6"/>
          <p:cNvSpPr>
            <a:spLocks noGrp="1" noChangeArrowheads="1"/>
          </p:cNvSpPr>
          <p:nvPr>
            <p:ph type="sldNum" sz="quarter" idx="4"/>
          </p:nvPr>
        </p:nvSpPr>
        <p:spPr>
          <a:xfrm>
            <a:off x="6553200" y="6248400"/>
            <a:ext cx="2133600" cy="457200"/>
          </a:xfrm>
        </p:spPr>
        <p:txBody>
          <a:bodyPr/>
          <a:lstStyle>
            <a:lvl1pPr>
              <a:defRPr sz="10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F5A2E5F-AF25-4511-965C-D96B5DA72A69}" type="slidenum">
              <a:rPr kumimoji="0" lang="en-US" altLang="en-US" sz="1000" b="0" i="0" u="none" strike="noStrike" kern="1200" cap="none" spc="0" normalizeH="0" baseline="0" noProof="0" smtClean="0">
                <a:ln>
                  <a:noFill/>
                </a:ln>
                <a:solidFill>
                  <a:srgbClr val="000000"/>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grpSp>
        <p:nvGrpSpPr>
          <p:cNvPr id="129031" name="Group 7"/>
          <p:cNvGrpSpPr>
            <a:grpSpLocks/>
          </p:cNvGrpSpPr>
          <p:nvPr/>
        </p:nvGrpSpPr>
        <p:grpSpPr bwMode="auto">
          <a:xfrm>
            <a:off x="228600" y="2889250"/>
            <a:ext cx="8610600" cy="201613"/>
            <a:chOff x="144" y="1680"/>
            <a:chExt cx="5424" cy="144"/>
          </a:xfrm>
        </p:grpSpPr>
        <p:sp>
          <p:nvSpPr>
            <p:cNvPr id="129032" name="Rectangle 8"/>
            <p:cNvSpPr>
              <a:spLocks noChangeArrowheads="1"/>
            </p:cNvSpPr>
            <p:nvPr userDrawn="1"/>
          </p:nvSpPr>
          <p:spPr bwMode="auto">
            <a:xfrm>
              <a:off x="144" y="1680"/>
              <a:ext cx="1808" cy="144"/>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29033" name="Rectangle 9"/>
            <p:cNvSpPr>
              <a:spLocks noChangeArrowheads="1"/>
            </p:cNvSpPr>
            <p:nvPr userDrawn="1"/>
          </p:nvSpPr>
          <p:spPr bwMode="auto">
            <a:xfrm>
              <a:off x="1952" y="1680"/>
              <a:ext cx="1808" cy="144"/>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29034" name="Rectangle 10"/>
            <p:cNvSpPr>
              <a:spLocks noChangeArrowheads="1"/>
            </p:cNvSpPr>
            <p:nvPr userDrawn="1"/>
          </p:nvSpPr>
          <p:spPr bwMode="auto">
            <a:xfrm>
              <a:off x="3760" y="1680"/>
              <a:ext cx="1808" cy="144"/>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pic>
        <p:nvPicPr>
          <p:cNvPr id="129035" name="Picture 11" descr="Extension-OARDC-web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486400"/>
            <a:ext cx="828675" cy="1119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5298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Verdana" panose="020B0604030504040204" pitchFamily="34" charset="0"/>
                <a:ea typeface="+mn-ea"/>
                <a:cs typeface="+mn-cs"/>
              </a:rPr>
              <a:t>March 1, 2007</a:t>
            </a: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0000"/>
                </a:solidFill>
                <a:effectLst/>
                <a:uLnTx/>
                <a:uFillTx/>
                <a:latin typeface="Verdana" panose="020B0604030504040204" pitchFamily="34" charset="0"/>
                <a:ea typeface="+mn-ea"/>
                <a:cs typeface="+mn-cs"/>
              </a:rPr>
              <a:t>Mark Partridge AED Economics</a:t>
            </a: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2531C3-0B39-4A2E-B215-4E200ADAB231}"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15873224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Verdana" panose="020B0604030504040204" pitchFamily="34" charset="0"/>
                <a:ea typeface="+mn-ea"/>
                <a:cs typeface="+mn-cs"/>
              </a:rPr>
              <a:t>March 1, 2007</a:t>
            </a: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0000"/>
                </a:solidFill>
                <a:effectLst/>
                <a:uLnTx/>
                <a:uFillTx/>
                <a:latin typeface="Verdana" panose="020B0604030504040204" pitchFamily="34" charset="0"/>
                <a:ea typeface="+mn-ea"/>
                <a:cs typeface="+mn-cs"/>
              </a:rPr>
              <a:t>Mark Partridge AED Economics</a:t>
            </a: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DC75C5D-E97E-4070-B54B-5F6027540D91}"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7938848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Verdana" panose="020B0604030504040204" pitchFamily="34" charset="0"/>
                <a:ea typeface="+mn-ea"/>
                <a:cs typeface="+mn-cs"/>
              </a:rPr>
              <a:t>March 1, 2007</a:t>
            </a: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0000"/>
                </a:solidFill>
                <a:effectLst/>
                <a:uLnTx/>
                <a:uFillTx/>
                <a:latin typeface="Verdana" panose="020B0604030504040204" pitchFamily="34" charset="0"/>
                <a:ea typeface="+mn-ea"/>
                <a:cs typeface="+mn-cs"/>
              </a:rPr>
              <a:t>Mark Partridge AED Economics</a:t>
            </a: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595EB9A-5646-44BF-9F36-E02A34CE4B92}"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34306313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Verdana" panose="020B0604030504040204" pitchFamily="34" charset="0"/>
                <a:ea typeface="+mn-ea"/>
                <a:cs typeface="+mn-cs"/>
              </a:rPr>
              <a:t>March 1, 2007</a:t>
            </a: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0000"/>
                </a:solidFill>
                <a:effectLst/>
                <a:uLnTx/>
                <a:uFillTx/>
                <a:latin typeface="Verdana" panose="020B0604030504040204" pitchFamily="34" charset="0"/>
                <a:ea typeface="+mn-ea"/>
                <a:cs typeface="+mn-cs"/>
              </a:rPr>
              <a:t>Mark Partridge AED Economics</a:t>
            </a: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EA3C0D7-3D45-4997-B842-145A2F0922FB}"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23009091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Verdana" panose="020B0604030504040204" pitchFamily="34" charset="0"/>
                <a:ea typeface="+mn-ea"/>
                <a:cs typeface="+mn-cs"/>
              </a:rPr>
              <a:t>March 1, 2007</a:t>
            </a: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0000"/>
                </a:solidFill>
                <a:effectLst/>
                <a:uLnTx/>
                <a:uFillTx/>
                <a:latin typeface="Verdana" panose="020B0604030504040204" pitchFamily="34" charset="0"/>
                <a:ea typeface="+mn-ea"/>
                <a:cs typeface="+mn-cs"/>
              </a:rPr>
              <a:t>Mark Partridge AED Economics</a:t>
            </a: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7921339-D62E-4C04-B266-233B53F4D65D}"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2612454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Content Placeholder 2"/>
          <p:cNvSpPr>
            <a:spLocks noGrp="1"/>
          </p:cNvSpPr>
          <p:nvPr>
            <p:ph idx="15" hasCustomPrompt="1"/>
          </p:nvPr>
        </p:nvSpPr>
        <p:spPr>
          <a:xfrm>
            <a:off x="5573889" y="229810"/>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UNIT NAME HERE</a:t>
            </a:r>
          </a:p>
          <a:p>
            <a:pPr lvl="0"/>
            <a:r>
              <a:rPr lang="en-US" dirty="0"/>
              <a:t>LINE 2 AS NEEDED</a:t>
            </a:r>
          </a:p>
        </p:txBody>
      </p:sp>
      <p:sp>
        <p:nvSpPr>
          <p:cNvPr id="5" name="Content Placeholder 2"/>
          <p:cNvSpPr>
            <a:spLocks noGrp="1"/>
          </p:cNvSpPr>
          <p:nvPr>
            <p:ph idx="16" hasCustomPrompt="1"/>
          </p:nvPr>
        </p:nvSpPr>
        <p:spPr>
          <a:xfrm>
            <a:off x="4315391" y="1052955"/>
            <a:ext cx="4642821" cy="636119"/>
          </a:xfrm>
          <a:prstGeom prst="rect">
            <a:avLst/>
          </a:prstGeom>
          <a:ln>
            <a:solidFill>
              <a:schemeClr val="bg1"/>
            </a:solidFill>
          </a:ln>
        </p:spPr>
        <p:txBody>
          <a:bodyPr/>
          <a:lstStyle>
            <a:lvl1pPr algn="r">
              <a:lnSpc>
                <a:spcPts val="1640"/>
              </a:lnSpc>
              <a:spcBef>
                <a:spcPts val="0"/>
              </a:spcBef>
              <a:defRPr sz="1600" b="1" baseline="0">
                <a:solidFill>
                  <a:schemeClr val="tx1">
                    <a:lumMod val="65000"/>
                    <a:lumOff val="3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TOPIC TITLE HERE</a:t>
            </a:r>
          </a:p>
        </p:txBody>
      </p:sp>
      <p:sp>
        <p:nvSpPr>
          <p:cNvPr id="6" name="Content Placeholder 2"/>
          <p:cNvSpPr>
            <a:spLocks noGrp="1"/>
          </p:cNvSpPr>
          <p:nvPr>
            <p:ph idx="14"/>
          </p:nvPr>
        </p:nvSpPr>
        <p:spPr>
          <a:xfrm>
            <a:off x="1400404" y="1830388"/>
            <a:ext cx="6527582" cy="4525963"/>
          </a:xfrm>
          <a:prstGeom prst="rect">
            <a:avLst/>
          </a:prstGeom>
          <a:ln>
            <a:solidFill>
              <a:srgbClr val="FFFFFF"/>
            </a:solidFill>
          </a:ln>
        </p:spPr>
        <p:txBody>
          <a:bodyPr/>
          <a:lstStyle>
            <a:lvl1pPr algn="ctr">
              <a:lnSpc>
                <a:spcPts val="3440"/>
              </a:lnSpc>
              <a:spcBef>
                <a:spcPts val="0"/>
              </a:spcBef>
              <a:defRPr>
                <a:solidFill>
                  <a:schemeClr val="bg1">
                    <a:lumMod val="7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endParaRPr lang="en-US" dirty="0"/>
          </a:p>
          <a:p>
            <a:pPr lvl="0"/>
            <a:endParaRPr lang="en-US" dirty="0"/>
          </a:p>
          <a:p>
            <a:pPr lvl="0"/>
            <a:endParaRPr lang="en-US" dirty="0"/>
          </a:p>
          <a:p>
            <a:pPr lvl="0"/>
            <a:endParaRPr lang="en-US" dirty="0"/>
          </a:p>
          <a:p>
            <a:pPr lvl="0"/>
            <a:r>
              <a:rPr lang="en-US" dirty="0"/>
              <a:t>chart/graph/table</a:t>
            </a:r>
          </a:p>
        </p:txBody>
      </p:sp>
    </p:spTree>
    <p:extLst>
      <p:ext uri="{BB962C8B-B14F-4D97-AF65-F5344CB8AC3E}">
        <p14:creationId xmlns:p14="http://schemas.microsoft.com/office/powerpoint/2010/main" val="383328258"/>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Verdana" panose="020B0604030504040204" pitchFamily="34" charset="0"/>
                <a:ea typeface="+mn-ea"/>
                <a:cs typeface="+mn-cs"/>
              </a:rPr>
              <a:t>March 1, 2007</a:t>
            </a: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0000"/>
                </a:solidFill>
                <a:effectLst/>
                <a:uLnTx/>
                <a:uFillTx/>
                <a:latin typeface="Verdana" panose="020B0604030504040204" pitchFamily="34" charset="0"/>
                <a:ea typeface="+mn-ea"/>
                <a:cs typeface="+mn-cs"/>
              </a:rPr>
              <a:t>Mark Partridge AED Economics</a:t>
            </a: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005E5D1-8C8B-4C33-9024-AEC8273DB7AB}"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12473723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Verdana" panose="020B0604030504040204" pitchFamily="34" charset="0"/>
                <a:ea typeface="+mn-ea"/>
                <a:cs typeface="+mn-cs"/>
              </a:rPr>
              <a:t>March 1, 2007</a:t>
            </a: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0000"/>
                </a:solidFill>
                <a:effectLst/>
                <a:uLnTx/>
                <a:uFillTx/>
                <a:latin typeface="Verdana" panose="020B0604030504040204" pitchFamily="34" charset="0"/>
                <a:ea typeface="+mn-ea"/>
                <a:cs typeface="+mn-cs"/>
              </a:rPr>
              <a:t>Mark Partridge AED Economics</a:t>
            </a: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341986-9137-4814-ADF5-852208DECEC3}"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13081045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Verdana" panose="020B0604030504040204" pitchFamily="34" charset="0"/>
                <a:ea typeface="+mn-ea"/>
                <a:cs typeface="+mn-cs"/>
              </a:rPr>
              <a:t>March 1, 2007</a:t>
            </a: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0000"/>
                </a:solidFill>
                <a:effectLst/>
                <a:uLnTx/>
                <a:uFillTx/>
                <a:latin typeface="Verdana" panose="020B0604030504040204" pitchFamily="34" charset="0"/>
                <a:ea typeface="+mn-ea"/>
                <a:cs typeface="+mn-cs"/>
              </a:rPr>
              <a:t>Mark Partridge AED Economics</a:t>
            </a: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89A4F37-430A-4288-84F2-CC9DDF9D552C}"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26321750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Verdana" panose="020B0604030504040204" pitchFamily="34" charset="0"/>
                <a:ea typeface="+mn-ea"/>
                <a:cs typeface="+mn-cs"/>
              </a:rPr>
              <a:t>March 1, 2007</a:t>
            </a: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0000"/>
                </a:solidFill>
                <a:effectLst/>
                <a:uLnTx/>
                <a:uFillTx/>
                <a:latin typeface="Verdana" panose="020B0604030504040204" pitchFamily="34" charset="0"/>
                <a:ea typeface="+mn-ea"/>
                <a:cs typeface="+mn-cs"/>
              </a:rPr>
              <a:t>Mark Partridge AED Economics</a:t>
            </a: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8AC922C-BB94-4065-9BA7-CDFDE066F9CE}"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22011241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Verdana" panose="020B0604030504040204" pitchFamily="34" charset="0"/>
                <a:ea typeface="+mn-ea"/>
                <a:cs typeface="+mn-cs"/>
              </a:rPr>
              <a:t>March 1, 2007</a:t>
            </a: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0000"/>
                </a:solidFill>
                <a:effectLst/>
                <a:uLnTx/>
                <a:uFillTx/>
                <a:latin typeface="Verdana" panose="020B0604030504040204" pitchFamily="34" charset="0"/>
                <a:ea typeface="+mn-ea"/>
                <a:cs typeface="+mn-cs"/>
              </a:rPr>
              <a:t>Mark Partridge AED Economics</a:t>
            </a: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3B2B2F7-D3A3-4FFA-AA00-1DA6CF801706}"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41803105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8F44CE6-89FA-423D-95F2-DD25FCD031F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08665893"/>
      </p:ext>
    </p:extLst>
  </p:cSld>
  <p:clrMapOvr>
    <a:masterClrMapping/>
  </p:clrMapOvr>
  <p:transition>
    <p:zoom dir="in"/>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43325B7-24A6-482F-AFBB-C0CAA2BA4624}"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91153790"/>
      </p:ext>
    </p:extLst>
  </p:cSld>
  <p:clrMapOvr>
    <a:masterClrMapping/>
  </p:clrMapOvr>
  <p:transition>
    <p:zoom dir="in"/>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03B4FD3-3CF5-462C-BB7B-F4F4B020C96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1660381"/>
      </p:ext>
    </p:extLst>
  </p:cSld>
  <p:clrMapOvr>
    <a:masterClrMapping/>
  </p:clrMapOvr>
  <p:transition>
    <p:zoom dir="in"/>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12BDFB9-2AF9-45C2-A0CA-EA27B477E5A4}"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5961122"/>
      </p:ext>
    </p:extLst>
  </p:cSld>
  <p:clrMapOvr>
    <a:masterClrMapping/>
  </p:clrMapOvr>
  <p:transition>
    <p:zoom dir="in"/>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1B3BE9-D9EC-4002-81A5-F172C307674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4896253"/>
      </p:ext>
    </p:extLst>
  </p:cSld>
  <p:clrMapOvr>
    <a:masterClrMapping/>
  </p:clrMapOvr>
  <p:transition>
    <p:zoom dir="in"/>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9" name="Content Placeholder 2"/>
          <p:cNvSpPr>
            <a:spLocks noGrp="1"/>
          </p:cNvSpPr>
          <p:nvPr>
            <p:ph idx="13"/>
          </p:nvPr>
        </p:nvSpPr>
        <p:spPr>
          <a:xfrm>
            <a:off x="746930" y="1830388"/>
            <a:ext cx="8229600" cy="4525963"/>
          </a:xfrm>
          <a:prstGeom prst="rect">
            <a:avLst/>
          </a:prstGeom>
          <a:ln>
            <a:solidFill>
              <a:srgbClr val="FFFFFF"/>
            </a:solidFill>
          </a:ln>
        </p:spPr>
        <p:txBody>
          <a:bodyPr/>
          <a:lstStyle>
            <a:lvl1pPr>
              <a:defRPr>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4"/>
            <a:r>
              <a:rPr lang="en-US" dirty="0"/>
              <a:t>Fifth level</a:t>
            </a:r>
          </a:p>
        </p:txBody>
      </p:sp>
      <p:sp>
        <p:nvSpPr>
          <p:cNvPr id="13" name="Content Placeholder 2"/>
          <p:cNvSpPr>
            <a:spLocks noGrp="1"/>
          </p:cNvSpPr>
          <p:nvPr>
            <p:ph idx="15" hasCustomPrompt="1"/>
          </p:nvPr>
        </p:nvSpPr>
        <p:spPr>
          <a:xfrm>
            <a:off x="5573889" y="229810"/>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UNIT NAME HERE</a:t>
            </a:r>
          </a:p>
          <a:p>
            <a:pPr lvl="0"/>
            <a:r>
              <a:rPr lang="en-US" dirty="0"/>
              <a:t>LINE 2 AS NEEDED</a:t>
            </a:r>
          </a:p>
        </p:txBody>
      </p:sp>
      <p:sp>
        <p:nvSpPr>
          <p:cNvPr id="14" name="Content Placeholder 2"/>
          <p:cNvSpPr>
            <a:spLocks noGrp="1"/>
          </p:cNvSpPr>
          <p:nvPr>
            <p:ph idx="16" hasCustomPrompt="1"/>
          </p:nvPr>
        </p:nvSpPr>
        <p:spPr>
          <a:xfrm>
            <a:off x="4315391" y="1052955"/>
            <a:ext cx="4642821" cy="636119"/>
          </a:xfrm>
          <a:prstGeom prst="rect">
            <a:avLst/>
          </a:prstGeom>
          <a:ln>
            <a:solidFill>
              <a:schemeClr val="bg1"/>
            </a:solidFill>
          </a:ln>
        </p:spPr>
        <p:txBody>
          <a:bodyPr/>
          <a:lstStyle>
            <a:lvl1pPr algn="r">
              <a:lnSpc>
                <a:spcPts val="1640"/>
              </a:lnSpc>
              <a:spcBef>
                <a:spcPts val="0"/>
              </a:spcBef>
              <a:defRPr sz="1600" b="1" baseline="0">
                <a:solidFill>
                  <a:schemeClr val="tx1">
                    <a:lumMod val="65000"/>
                    <a:lumOff val="3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TOPIC TITLE HERE</a:t>
            </a:r>
          </a:p>
        </p:txBody>
      </p:sp>
    </p:spTree>
    <p:extLst>
      <p:ext uri="{BB962C8B-B14F-4D97-AF65-F5344CB8AC3E}">
        <p14:creationId xmlns:p14="http://schemas.microsoft.com/office/powerpoint/2010/main" val="31438755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759B85C-6A12-4F5B-B388-77741A0F508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7760612"/>
      </p:ext>
    </p:extLst>
  </p:cSld>
  <p:clrMapOvr>
    <a:masterClrMapping/>
  </p:clrMapOvr>
  <p:transition>
    <p:zoom dir="in"/>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96B5ED7-643C-446D-9FEF-CEE9BDDAFCA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4168823"/>
      </p:ext>
    </p:extLst>
  </p:cSld>
  <p:clrMapOvr>
    <a:masterClrMapping/>
  </p:clrMapOvr>
  <p:transition>
    <p:zoom dir="in"/>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C66D24-AD9C-43BE-BCF2-55DDE2A0327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75724676"/>
      </p:ext>
    </p:extLst>
  </p:cSld>
  <p:clrMapOvr>
    <a:masterClrMapping/>
  </p:clrMapOvr>
  <p:transition>
    <p:zoom dir="in"/>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F0A578-10EF-47D1-8352-553607460E1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480056"/>
      </p:ext>
    </p:extLst>
  </p:cSld>
  <p:clrMapOvr>
    <a:masterClrMapping/>
  </p:clrMapOvr>
  <p:transition>
    <p:zoom dir="in"/>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51F954B-93A4-40F1-B159-151E3E8A847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5384276"/>
      </p:ext>
    </p:extLst>
  </p:cSld>
  <p:clrMapOvr>
    <a:masterClrMapping/>
  </p:clrMapOvr>
  <p:transition>
    <p:zoom dir="in"/>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841F493-D0BD-42FE-B163-A6117A08D3E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51535217"/>
      </p:ext>
    </p:extLst>
  </p:cSld>
  <p:clrMapOvr>
    <a:masterClrMapping/>
  </p:clrMapOvr>
  <p:transition>
    <p:zoom dir="in"/>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8F44CE6-89FA-423D-95F2-DD25FCD031F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183085"/>
      </p:ext>
    </p:extLst>
  </p:cSld>
  <p:clrMapOvr>
    <a:masterClrMapping/>
  </p:clrMapOvr>
  <p:transition>
    <p:zoom dir="in"/>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43325B7-24A6-482F-AFBB-C0CAA2BA4624}"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4403582"/>
      </p:ext>
    </p:extLst>
  </p:cSld>
  <p:clrMapOvr>
    <a:masterClrMapping/>
  </p:clrMapOvr>
  <p:transition>
    <p:zoom dir="in"/>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03B4FD3-3CF5-462C-BB7B-F4F4B020C96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3277009"/>
      </p:ext>
    </p:extLst>
  </p:cSld>
  <p:clrMapOvr>
    <a:masterClrMapping/>
  </p:clrMapOvr>
  <p:transition>
    <p:zoom dir="in"/>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12BDFB9-2AF9-45C2-A0CA-EA27B477E5A4}"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8460712"/>
      </p:ext>
    </p:extLst>
  </p:cSld>
  <p:clrMapOvr>
    <a:masterClrMapping/>
  </p:clrMapOvr>
  <p:transition>
    <p:zoom dir="in"/>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7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4.pn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1.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2.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3.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4.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5.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6.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7.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8.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9.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72.xml"/><Relationship Id="rId1" Type="http://schemas.openxmlformats.org/officeDocument/2006/relationships/slideLayout" Target="../slideLayouts/slideLayout7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399374" y="6356354"/>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Rectangle 6"/>
          <p:cNvSpPr/>
          <p:nvPr userDrawn="1"/>
        </p:nvSpPr>
        <p:spPr>
          <a:xfrm>
            <a:off x="0" y="2974444"/>
            <a:ext cx="9144000" cy="2962806"/>
          </a:xfrm>
          <a:prstGeom prst="rect">
            <a:avLst/>
          </a:prstGeom>
          <a:solidFill>
            <a:srgbClr val="B70F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TheOhioStateUniversity-Horiz-RGBHE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250" y="1600201"/>
            <a:ext cx="6424083" cy="931492"/>
          </a:xfrm>
          <a:prstGeom prst="rect">
            <a:avLst/>
          </a:prstGeom>
        </p:spPr>
      </p:pic>
    </p:spTree>
    <p:extLst>
      <p:ext uri="{BB962C8B-B14F-4D97-AF65-F5344CB8AC3E}">
        <p14:creationId xmlns:p14="http://schemas.microsoft.com/office/powerpoint/2010/main" val="1848112563"/>
      </p:ext>
    </p:extLst>
  </p:cSld>
  <p:clrMap bg1="lt1" tx1="dk1" bg2="lt2" tx2="dk2" accent1="accent1" accent2="accent2" accent3="accent3" accent4="accent4" accent5="accent5" accent6="accent6" hlink="hlink" folHlink="folHlink"/>
  <p:sldLayoutIdLst>
    <p:sldLayoutId id="2147483777" r:id="rId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399374" y="6356350"/>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p:nvPr/>
        </p:nvSpPr>
        <p:spPr>
          <a:xfrm>
            <a:off x="0" y="2974444"/>
            <a:ext cx="9144000" cy="2962806"/>
          </a:xfrm>
          <a:prstGeom prst="rect">
            <a:avLst/>
          </a:prstGeom>
          <a:solidFill>
            <a:srgbClr val="B70F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descr="TheOhioStateUniversity-Horiz-RGBHE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250" y="1600201"/>
            <a:ext cx="6424083" cy="931492"/>
          </a:xfrm>
          <a:prstGeom prst="rect">
            <a:avLst/>
          </a:prstGeom>
        </p:spPr>
      </p:pic>
    </p:spTree>
    <p:extLst>
      <p:ext uri="{BB962C8B-B14F-4D97-AF65-F5344CB8AC3E}">
        <p14:creationId xmlns:p14="http://schemas.microsoft.com/office/powerpoint/2010/main" val="1078734861"/>
      </p:ext>
    </p:extLst>
  </p:cSld>
  <p:clrMap bg1="lt1" tx1="dk1" bg2="lt2" tx2="dk2" accent1="accent1" accent2="accent2" accent3="accent3" accent4="accent4" accent5="accent5" accent6="accent6" hlink="hlink" folHlink="folHlink"/>
  <p:sldLayoutIdLst>
    <p:sldLayoutId id="2147484010" r:id="rId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457200" y="277813"/>
            <a:ext cx="8229600" cy="1139825"/>
          </a:xfrm>
          <a:prstGeom prst="rect">
            <a:avLst/>
          </a:prstGeom>
          <a:noFill/>
          <a:ln>
            <a:noFill/>
          </a:ln>
          <a:effectLst>
            <a:outerShdw dist="25400" dir="108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28003"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8004" name="Rectangle 4"/>
          <p:cNvSpPr>
            <a:spLocks noGrp="1" noChangeArrowheads="1"/>
          </p:cNvSpPr>
          <p:nvPr>
            <p:ph type="dt" sz="half" idx="2"/>
          </p:nvPr>
        </p:nvSpPr>
        <p:spPr bwMode="auto">
          <a:xfrm>
            <a:off x="457200" y="64516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b="1">
                <a:effectLst/>
                <a:latin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Verdana" panose="020B0604030504040204" pitchFamily="34" charset="0"/>
                <a:ea typeface="+mn-ea"/>
                <a:cs typeface="+mn-cs"/>
              </a:rPr>
              <a:t>March 1, 2007</a:t>
            </a:r>
          </a:p>
        </p:txBody>
      </p:sp>
      <p:sp>
        <p:nvSpPr>
          <p:cNvPr id="128005" name="Rectangle 5"/>
          <p:cNvSpPr>
            <a:spLocks noGrp="1" noChangeArrowheads="1"/>
          </p:cNvSpPr>
          <p:nvPr>
            <p:ph type="ftr" sz="quarter" idx="3"/>
          </p:nvPr>
        </p:nvSpPr>
        <p:spPr bwMode="auto">
          <a:xfrm>
            <a:off x="2590800" y="6451600"/>
            <a:ext cx="424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b="1">
                <a:solidFill>
                  <a:srgbClr val="FF0000"/>
                </a:solidFill>
                <a:effectLst/>
                <a:latin typeface="Verdana" panose="020B060403050404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0000"/>
                </a:solidFill>
                <a:effectLst/>
                <a:uLnTx/>
                <a:uFillTx/>
                <a:latin typeface="Verdana" panose="020B0604030504040204" pitchFamily="34" charset="0"/>
                <a:ea typeface="+mn-ea"/>
                <a:cs typeface="+mn-cs"/>
              </a:rPr>
              <a:t>Mark Partridge AED Economics</a:t>
            </a:r>
          </a:p>
        </p:txBody>
      </p:sp>
      <p:sp>
        <p:nvSpPr>
          <p:cNvPr id="128006" name="Rectangle 6"/>
          <p:cNvSpPr>
            <a:spLocks noGrp="1" noChangeArrowheads="1"/>
          </p:cNvSpPr>
          <p:nvPr>
            <p:ph type="sldNum" sz="quarter" idx="4"/>
          </p:nvPr>
        </p:nvSpPr>
        <p:spPr bwMode="auto">
          <a:xfrm>
            <a:off x="8001000" y="66294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900">
                <a:effectLst/>
                <a:latin typeface="Verdana" panose="020B060403050404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F4801DB-C298-4A21-A744-9EDCA69EA3A3}"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128007" name="Rectangle 7"/>
          <p:cNvSpPr>
            <a:spLocks noChangeArrowheads="1"/>
          </p:cNvSpPr>
          <p:nvPr/>
        </p:nvSpPr>
        <p:spPr bwMode="auto">
          <a:xfrm>
            <a:off x="0" y="0"/>
            <a:ext cx="228600" cy="22860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8008" name="Line 8"/>
          <p:cNvSpPr>
            <a:spLocks noChangeShapeType="1"/>
          </p:cNvSpPr>
          <p:nvPr/>
        </p:nvSpPr>
        <p:spPr bwMode="auto">
          <a:xfrm>
            <a:off x="457200" y="1447800"/>
            <a:ext cx="8077200" cy="0"/>
          </a:xfrm>
          <a:prstGeom prst="line">
            <a:avLst/>
          </a:prstGeom>
          <a:noFill/>
          <a:ln w="38100">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28009" name="Rectangle 9"/>
          <p:cNvSpPr>
            <a:spLocks noChangeArrowheads="1"/>
          </p:cNvSpPr>
          <p:nvPr/>
        </p:nvSpPr>
        <p:spPr bwMode="auto">
          <a:xfrm>
            <a:off x="0" y="2286000"/>
            <a:ext cx="228600" cy="2286000"/>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8010" name="Rectangle 10"/>
          <p:cNvSpPr>
            <a:spLocks noChangeArrowheads="1"/>
          </p:cNvSpPr>
          <p:nvPr/>
        </p:nvSpPr>
        <p:spPr bwMode="auto">
          <a:xfrm>
            <a:off x="0" y="4572000"/>
            <a:ext cx="228600" cy="22860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128011" name="Picture 11" descr="Extension-OARDC-webPP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77200" y="5486400"/>
            <a:ext cx="828675" cy="1119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504489"/>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hf hdr="0" dt="0"/>
  <p:txStyles>
    <p:titleStyle>
      <a:lvl1pPr algn="l" rtl="0" fontAlgn="base">
        <a:spcBef>
          <a:spcPct val="0"/>
        </a:spcBef>
        <a:spcAft>
          <a:spcPct val="0"/>
        </a:spcAft>
        <a:defRPr sz="4400" kern="1200">
          <a:solidFill>
            <a:srgbClr val="FF0000"/>
          </a:solidFill>
          <a:latin typeface="+mj-lt"/>
          <a:ea typeface="+mj-ea"/>
          <a:cs typeface="+mj-cs"/>
        </a:defRPr>
      </a:lvl1pPr>
      <a:lvl2pPr algn="l" rtl="0" fontAlgn="base">
        <a:spcBef>
          <a:spcPct val="0"/>
        </a:spcBef>
        <a:spcAft>
          <a:spcPct val="0"/>
        </a:spcAft>
        <a:defRPr sz="4400">
          <a:solidFill>
            <a:srgbClr val="FF0000"/>
          </a:solidFill>
          <a:latin typeface="Britannic Bold" panose="020B0903060703020204" pitchFamily="34" charset="0"/>
        </a:defRPr>
      </a:lvl2pPr>
      <a:lvl3pPr algn="l" rtl="0" fontAlgn="base">
        <a:spcBef>
          <a:spcPct val="0"/>
        </a:spcBef>
        <a:spcAft>
          <a:spcPct val="0"/>
        </a:spcAft>
        <a:defRPr sz="4400">
          <a:solidFill>
            <a:srgbClr val="FF0000"/>
          </a:solidFill>
          <a:latin typeface="Britannic Bold" panose="020B0903060703020204" pitchFamily="34" charset="0"/>
        </a:defRPr>
      </a:lvl3pPr>
      <a:lvl4pPr algn="l" rtl="0" fontAlgn="base">
        <a:spcBef>
          <a:spcPct val="0"/>
        </a:spcBef>
        <a:spcAft>
          <a:spcPct val="0"/>
        </a:spcAft>
        <a:defRPr sz="4400">
          <a:solidFill>
            <a:srgbClr val="FF0000"/>
          </a:solidFill>
          <a:latin typeface="Britannic Bold" panose="020B0903060703020204" pitchFamily="34" charset="0"/>
        </a:defRPr>
      </a:lvl4pPr>
      <a:lvl5pPr algn="l" rtl="0" fontAlgn="base">
        <a:spcBef>
          <a:spcPct val="0"/>
        </a:spcBef>
        <a:spcAft>
          <a:spcPct val="0"/>
        </a:spcAft>
        <a:defRPr sz="4400">
          <a:solidFill>
            <a:srgbClr val="FF0000"/>
          </a:solidFill>
          <a:latin typeface="Britannic Bold" panose="020B0903060703020204" pitchFamily="34" charset="0"/>
        </a:defRPr>
      </a:lvl5pPr>
      <a:lvl6pPr marL="457200" algn="l" rtl="0" fontAlgn="base">
        <a:spcBef>
          <a:spcPct val="0"/>
        </a:spcBef>
        <a:spcAft>
          <a:spcPct val="0"/>
        </a:spcAft>
        <a:defRPr sz="4400">
          <a:solidFill>
            <a:srgbClr val="FF0000"/>
          </a:solidFill>
          <a:latin typeface="Britannic Bold" panose="020B0903060703020204" pitchFamily="34" charset="0"/>
        </a:defRPr>
      </a:lvl6pPr>
      <a:lvl7pPr marL="914400" algn="l" rtl="0" fontAlgn="base">
        <a:spcBef>
          <a:spcPct val="0"/>
        </a:spcBef>
        <a:spcAft>
          <a:spcPct val="0"/>
        </a:spcAft>
        <a:defRPr sz="4400">
          <a:solidFill>
            <a:srgbClr val="FF0000"/>
          </a:solidFill>
          <a:latin typeface="Britannic Bold" panose="020B0903060703020204" pitchFamily="34" charset="0"/>
        </a:defRPr>
      </a:lvl7pPr>
      <a:lvl8pPr marL="1371600" algn="l" rtl="0" fontAlgn="base">
        <a:spcBef>
          <a:spcPct val="0"/>
        </a:spcBef>
        <a:spcAft>
          <a:spcPct val="0"/>
        </a:spcAft>
        <a:defRPr sz="4400">
          <a:solidFill>
            <a:srgbClr val="FF0000"/>
          </a:solidFill>
          <a:latin typeface="Britannic Bold" panose="020B0903060703020204" pitchFamily="34" charset="0"/>
        </a:defRPr>
      </a:lvl8pPr>
      <a:lvl9pPr marL="1828800" algn="l" rtl="0" fontAlgn="base">
        <a:spcBef>
          <a:spcPct val="0"/>
        </a:spcBef>
        <a:spcAft>
          <a:spcPct val="0"/>
        </a:spcAft>
        <a:defRPr sz="4400">
          <a:solidFill>
            <a:srgbClr val="FF0000"/>
          </a:solidFill>
          <a:latin typeface="Britannic Bold" panose="020B0903060703020204" pitchFamily="34" charset="0"/>
        </a:defRPr>
      </a:lvl9pPr>
    </p:titleStyle>
    <p:bodyStyle>
      <a:lvl1pPr marL="514350" indent="-514350" algn="l" rtl="0" fontAlgn="base">
        <a:lnSpc>
          <a:spcPct val="85000"/>
        </a:lnSpc>
        <a:spcBef>
          <a:spcPct val="20000"/>
        </a:spcBef>
        <a:spcAft>
          <a:spcPct val="0"/>
        </a:spcAft>
        <a:buClr>
          <a:srgbClr val="FF0000"/>
        </a:buClr>
        <a:buSzPct val="85000"/>
        <a:buFont typeface="Wingdings 2" panose="05020102010507070707" pitchFamily="18" charset="2"/>
        <a:buChar char="²"/>
        <a:defRPr sz="3600" kern="1200">
          <a:solidFill>
            <a:schemeClr val="tx1"/>
          </a:solidFill>
          <a:latin typeface="+mn-lt"/>
          <a:ea typeface="+mn-ea"/>
          <a:cs typeface="+mn-cs"/>
        </a:defRPr>
      </a:lvl1pPr>
      <a:lvl2pPr marL="914400" indent="-228600" algn="l" rtl="0" fontAlgn="base">
        <a:lnSpc>
          <a:spcPct val="85000"/>
        </a:lnSpc>
        <a:spcBef>
          <a:spcPct val="20000"/>
        </a:spcBef>
        <a:spcAft>
          <a:spcPct val="0"/>
        </a:spcAft>
        <a:buClr>
          <a:srgbClr val="FF0000"/>
        </a:buClr>
        <a:buSzPct val="90000"/>
        <a:buFont typeface="Wingdings 3" panose="05040102010807070707" pitchFamily="18" charset="2"/>
        <a:buChar char="º"/>
        <a:defRPr sz="3200" kern="1200">
          <a:solidFill>
            <a:schemeClr val="tx1"/>
          </a:solidFill>
          <a:latin typeface="+mn-lt"/>
          <a:ea typeface="+mn-ea"/>
          <a:cs typeface="+mn-cs"/>
        </a:defRPr>
      </a:lvl2pPr>
      <a:lvl3pPr marL="1257300" indent="-228600" algn="l" rtl="0" fontAlgn="base">
        <a:lnSpc>
          <a:spcPct val="85000"/>
        </a:lnSpc>
        <a:spcBef>
          <a:spcPct val="20000"/>
        </a:spcBef>
        <a:spcAft>
          <a:spcPct val="0"/>
        </a:spcAft>
        <a:buClr>
          <a:srgbClr val="FF0000"/>
        </a:buClr>
        <a:buSzPct val="75000"/>
        <a:buFont typeface="Wingdings 3" panose="05040102010807070707" pitchFamily="18" charset="2"/>
        <a:buChar char="º"/>
        <a:defRPr sz="2800" kern="1200">
          <a:solidFill>
            <a:schemeClr val="tx1"/>
          </a:solidFill>
          <a:latin typeface="+mn-lt"/>
          <a:ea typeface="+mn-ea"/>
          <a:cs typeface="+mn-cs"/>
        </a:defRPr>
      </a:lvl3pPr>
      <a:lvl4pPr marL="1600200" indent="-228600" algn="l" rtl="0" fontAlgn="base">
        <a:lnSpc>
          <a:spcPct val="85000"/>
        </a:lnSpc>
        <a:spcBef>
          <a:spcPct val="20000"/>
        </a:spcBef>
        <a:spcAft>
          <a:spcPct val="0"/>
        </a:spcAft>
        <a:buClr>
          <a:srgbClr val="FF0000"/>
        </a:buClr>
        <a:buSzPct val="75000"/>
        <a:buFont typeface="Wingdings 3" panose="05040102010807070707" pitchFamily="18" charset="2"/>
        <a:buChar char="º"/>
        <a:defRPr sz="2400" kern="1200">
          <a:solidFill>
            <a:schemeClr val="tx1"/>
          </a:solidFill>
          <a:latin typeface="+mn-lt"/>
          <a:ea typeface="+mn-ea"/>
          <a:cs typeface="+mn-cs"/>
        </a:defRPr>
      </a:lvl4pPr>
      <a:lvl5pPr marL="2057400" indent="-228600" algn="l" rtl="0" fontAlgn="base">
        <a:lnSpc>
          <a:spcPct val="85000"/>
        </a:lnSpc>
        <a:spcBef>
          <a:spcPct val="20000"/>
        </a:spcBef>
        <a:spcAft>
          <a:spcPct val="0"/>
        </a:spcAft>
        <a:buClr>
          <a:srgbClr val="FF0000"/>
        </a:buClr>
        <a:buSzPct val="75000"/>
        <a:buFont typeface="Wingdings 3" panose="05040102010807070707" pitchFamily="18" charset="2"/>
        <a:buChar char="º"/>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05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05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05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4F563AC-2B97-4B77-9219-FB83C746EA2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96771697"/>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ransition>
    <p:zoom dir="in"/>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05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05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05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4F563AC-2B97-4B77-9219-FB83C746EA2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9381479"/>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ransition>
    <p:zoom dir="in"/>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03A1C1-6E13-4320-A06C-8FE5620EE3A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CEB373-BDF3-4C10-A30A-D9FEF8BBE4D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CE91C-8DB3-4FA0-A14E-4D627EF60D7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2C0BAC2-23C4-4A2D-9B67-8F7DBF77D22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6953B3D-61B2-4218-8E88-ED1C881DCC9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83365038"/>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03A1C1-6E13-4320-A06C-8FE5620EE3A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CEB373-BDF3-4C10-A30A-D9FEF8BBE4D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CE91C-8DB3-4FA0-A14E-4D627EF60D7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2C0BAC2-23C4-4A2D-9B67-8F7DBF77D22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6953B3D-61B2-4218-8E88-ED1C881DCC9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8413079"/>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03A1C1-6E13-4320-A06C-8FE5620EE3A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CEB373-BDF3-4C10-A30A-D9FEF8BBE4D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CE91C-8DB3-4FA0-A14E-4D627EF60D7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75254C1A-81C3-4CDE-954F-BB07932395B1}"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2C0BAC2-23C4-4A2D-9B67-8F7DBF77D22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6953B3D-61B2-4218-8E88-ED1C881DCC9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65F0F88E-E153-40F5-BB99-406E176EA95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28334828"/>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3B55441-A62A-4A43-BA4B-ECEF90C16556}" type="datetime1">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11/26/2018</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4D95AF5-DF5D-4F84-9CEA-C5F1B860D6CC}"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1170593547"/>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5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05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05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ED74EDE-9EA4-4F72-91D6-FCCEAF28AF7A}"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0622879"/>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p:transition>
    <p:zoom dir="in"/>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169779-744A-4D78-8147-2C114EFB8B2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61BD0C-F990-4527-82C7-F7DD54FB0CF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114B01-4CEB-4553-BD0A-CF0B15A9F31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53D86D4-CE2E-49EF-A697-D09F17E93A1B}" type="datetimeFigureOut">
              <a:rPr lang="en-US" smtClean="0"/>
              <a:t>11/26/2018</a:t>
            </a:fld>
            <a:endParaRPr lang="en-US"/>
          </a:p>
        </p:txBody>
      </p:sp>
      <p:sp>
        <p:nvSpPr>
          <p:cNvPr id="5" name="Footer Placeholder 4">
            <a:extLst>
              <a:ext uri="{FF2B5EF4-FFF2-40B4-BE49-F238E27FC236}">
                <a16:creationId xmlns:a16="http://schemas.microsoft.com/office/drawing/2014/main" id="{623D3EDD-D3EB-49FF-97CE-E260DAD1FEF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9CB15A-F706-4417-B3D7-1810F13F296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FBA5B09-53D2-43F1-ADDD-681BCB36A48B}" type="slidenum">
              <a:rPr lang="en-US" smtClean="0"/>
              <a:t>‹#›</a:t>
            </a:fld>
            <a:endParaRPr lang="en-US"/>
          </a:p>
        </p:txBody>
      </p:sp>
    </p:spTree>
    <p:extLst>
      <p:ext uri="{BB962C8B-B14F-4D97-AF65-F5344CB8AC3E}">
        <p14:creationId xmlns:p14="http://schemas.microsoft.com/office/powerpoint/2010/main" val="2573873384"/>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1"/>
            <a:ext cx="9144000" cy="910167"/>
            <a:chOff x="0" y="1040406"/>
            <a:chExt cx="9144000" cy="910167"/>
          </a:xfrm>
        </p:grpSpPr>
        <p:sp>
          <p:nvSpPr>
            <p:cNvPr id="8" name="Rectangle 7"/>
            <p:cNvSpPr/>
            <p:nvPr/>
          </p:nvSpPr>
          <p:spPr>
            <a:xfrm>
              <a:off x="0" y="1040406"/>
              <a:ext cx="9144000" cy="910167"/>
            </a:xfrm>
            <a:prstGeom prst="rect">
              <a:avLst/>
            </a:prstGeom>
            <a:solidFill>
              <a:srgbClr val="B70F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TheOhioStateUniversity-REV-Horiz-RGBHEX.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6917" y="1238314"/>
              <a:ext cx="3284042" cy="476186"/>
            </a:xfrm>
            <a:prstGeom prst="rect">
              <a:avLst/>
            </a:prstGeom>
          </p:spPr>
        </p:pic>
      </p:grpSp>
      <p:sp>
        <p:nvSpPr>
          <p:cNvPr id="2" name="Rectangle 1"/>
          <p:cNvSpPr/>
          <p:nvPr userDrawn="1"/>
        </p:nvSpPr>
        <p:spPr>
          <a:xfrm>
            <a:off x="8518368" y="6351239"/>
            <a:ext cx="436338" cy="338554"/>
          </a:xfrm>
          <a:prstGeom prst="rect">
            <a:avLst/>
          </a:prstGeom>
        </p:spPr>
        <p:txBody>
          <a:bodyPr wrap="none">
            <a:spAutoFit/>
          </a:bodyPr>
          <a:lstStyle/>
          <a:p>
            <a:fld id="{B5C881AA-F0C4-B947-803C-EA0A96934EAC}" type="slidenum">
              <a:rPr lang="en-US" sz="1600" smtClean="0"/>
              <a:pPr/>
              <a:t>‹#›</a:t>
            </a:fld>
            <a:endParaRPr lang="en-US" sz="1600" dirty="0"/>
          </a:p>
        </p:txBody>
      </p:sp>
    </p:spTree>
    <p:extLst>
      <p:ext uri="{BB962C8B-B14F-4D97-AF65-F5344CB8AC3E}">
        <p14:creationId xmlns:p14="http://schemas.microsoft.com/office/powerpoint/2010/main" val="4027036291"/>
      </p:ext>
    </p:extLst>
  </p:cSld>
  <p:clrMap bg1="lt1" tx1="dk1" bg2="lt2" tx2="dk2" accent1="accent1" accent2="accent2" accent3="accent3" accent4="accent4" accent5="accent5" accent6="accent6" hlink="hlink" folHlink="folHlink"/>
  <p:sldLayoutIdLst>
    <p:sldLayoutId id="2147483752" r:id="rId1"/>
    <p:sldLayoutId id="2147483754" r:id="rId2"/>
    <p:sldLayoutId id="2147483769" r:id="rId3"/>
    <p:sldLayoutId id="2147483767" r:id="rId4"/>
    <p:sldLayoutId id="2147483758" r:id="rId5"/>
    <p:sldLayoutId id="2147483768" r:id="rId6"/>
    <p:sldLayoutId id="2147483763" r:id="rId7"/>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0" indent="-228600" algn="l" defTabSz="457200" rtl="0" eaLnBrk="1" latinLnBrk="0" hangingPunct="1">
        <a:spcBef>
          <a:spcPts val="500"/>
        </a:spcBef>
        <a:buFont typeface="Arial"/>
        <a:buChar char="•"/>
        <a:defRPr sz="2400" kern="1200">
          <a:solidFill>
            <a:schemeClr val="tx1"/>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1"/>
            <a:ext cx="9144000" cy="910167"/>
            <a:chOff x="0" y="1040406"/>
            <a:chExt cx="9144000" cy="910167"/>
          </a:xfrm>
        </p:grpSpPr>
        <p:sp>
          <p:nvSpPr>
            <p:cNvPr id="8" name="Rectangle 7"/>
            <p:cNvSpPr/>
            <p:nvPr/>
          </p:nvSpPr>
          <p:spPr>
            <a:xfrm>
              <a:off x="0" y="1040406"/>
              <a:ext cx="9144000" cy="910167"/>
            </a:xfrm>
            <a:prstGeom prst="rect">
              <a:avLst/>
            </a:prstGeom>
            <a:solidFill>
              <a:srgbClr val="B70F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TheOhioStateUniversity-REV-Horiz-RGBHEX.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6917" y="1238314"/>
              <a:ext cx="3284042" cy="476186"/>
            </a:xfrm>
            <a:prstGeom prst="rect">
              <a:avLst/>
            </a:prstGeom>
          </p:spPr>
        </p:pic>
      </p:grpSp>
      <p:sp>
        <p:nvSpPr>
          <p:cNvPr id="2" name="Rectangle 1"/>
          <p:cNvSpPr/>
          <p:nvPr userDrawn="1"/>
        </p:nvSpPr>
        <p:spPr>
          <a:xfrm>
            <a:off x="8518368" y="6351239"/>
            <a:ext cx="436338" cy="338554"/>
          </a:xfrm>
          <a:prstGeom prst="rect">
            <a:avLst/>
          </a:prstGeom>
        </p:spPr>
        <p:txBody>
          <a:bodyPr wrap="none">
            <a:spAutoFit/>
          </a:bodyPr>
          <a:lstStyle/>
          <a:p>
            <a:fld id="{B5C881AA-F0C4-B947-803C-EA0A96934EAC}" type="slidenum">
              <a:rPr lang="en-US" sz="1600" smtClean="0">
                <a:solidFill>
                  <a:prstClr val="black"/>
                </a:solidFill>
              </a:rPr>
              <a:pPr/>
              <a:t>‹#›</a:t>
            </a:fld>
            <a:endParaRPr lang="en-US" sz="1600" dirty="0">
              <a:solidFill>
                <a:prstClr val="black"/>
              </a:solidFill>
            </a:endParaRPr>
          </a:p>
        </p:txBody>
      </p:sp>
    </p:spTree>
    <p:extLst>
      <p:ext uri="{BB962C8B-B14F-4D97-AF65-F5344CB8AC3E}">
        <p14:creationId xmlns:p14="http://schemas.microsoft.com/office/powerpoint/2010/main" val="2074168302"/>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0" indent="-228600" algn="l" defTabSz="457200" rtl="0" eaLnBrk="1" latinLnBrk="0" hangingPunct="1">
        <a:spcBef>
          <a:spcPts val="500"/>
        </a:spcBef>
        <a:buFont typeface="Arial"/>
        <a:buChar char="•"/>
        <a:defRPr sz="2400" kern="1200">
          <a:solidFill>
            <a:schemeClr val="tx1"/>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defTabSz="914400"/>
            <a:fld id="{3133CF0C-D376-4D7B-9783-F4B78D4AD16B}" type="datetime1">
              <a:rPr lang="en-US" smtClean="0">
                <a:solidFill>
                  <a:srgbClr val="696464"/>
                </a:solidFill>
              </a:rPr>
              <a:pPr defTabSz="914400"/>
              <a:t>11/26/2018</a:t>
            </a:fld>
            <a:endParaRPr lang="en-US">
              <a:solidFill>
                <a:srgbClr val="696464"/>
              </a:solidFill>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defTabSz="914400"/>
            <a:endParaRPr lang="en-US">
              <a:solidFill>
                <a:srgbClr val="696464"/>
              </a:solidFill>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defTabSz="914400"/>
            <a:fld id="{5F335AA0-0C2D-4D7F-91FC-AD1CE36198C8}" type="slidenum">
              <a:rPr lang="en-US" smtClean="0"/>
              <a:pPr defTabSz="914400"/>
              <a:t>‹#›</a:t>
            </a:fld>
            <a:endParaRPr lang="en-US"/>
          </a:p>
        </p:txBody>
      </p:sp>
    </p:spTree>
    <p:extLst>
      <p:ext uri="{BB962C8B-B14F-4D97-AF65-F5344CB8AC3E}">
        <p14:creationId xmlns:p14="http://schemas.microsoft.com/office/powerpoint/2010/main" val="927601774"/>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C0B3EA-B3C1-4E00-8BB6-2A853B904CAD}"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CDF858-2F3D-4242-99CC-F99D8A7261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556402"/>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0F3FC9-2287-4613-AFFA-F01D6902D88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E3C118-8003-4DC7-8350-570902B7F8C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CA4246-CF6E-43C9-8F02-FDE8D2D1CCD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7E1BF71D-760F-40C5-B0C4-C811D36E5244}"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EA439D-4713-4BAB-97B4-7E0C23E5FCE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F19B96-0972-49A7-AB5D-318586F0330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6E4E082F-878D-4721-9900-F6C7EC62987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838395541"/>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0F3FC9-2287-4613-AFFA-F01D6902D88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E3C118-8003-4DC7-8350-570902B7F8C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CA4246-CF6E-43C9-8F02-FDE8D2D1CCD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7E1BF71D-760F-40C5-B0C4-C811D36E5244}" type="datetimeFigureOut">
              <a:rPr lang="en-US" smtClean="0">
                <a:solidFill>
                  <a:prstClr val="black">
                    <a:tint val="75000"/>
                  </a:prstClr>
                </a:solidFill>
              </a:rPr>
              <a:pPr defTabSz="685800"/>
              <a:t>11/26/2018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EA439D-4713-4BAB-97B4-7E0C23E5FCE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F19B96-0972-49A7-AB5D-318586F0330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6E4E082F-878D-4721-9900-F6C7EC62987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529525"/>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erpetua"/>
              <a:ea typeface="+mn-ea"/>
              <a:cs typeface="+mn-cs"/>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erpetua"/>
              <a:ea typeface="+mn-ea"/>
              <a:cs typeface="+mn-cs"/>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33CF0C-D376-4D7B-9783-F4B78D4AD16B}" type="datetime1">
              <a:rPr kumimoji="0" lang="en-US" sz="1400" b="0" i="0" u="none" strike="noStrike" kern="1200" cap="none" spc="0" normalizeH="0" baseline="0" noProof="0" smtClean="0">
                <a:ln>
                  <a:noFill/>
                </a:ln>
                <a:solidFill>
                  <a:srgbClr val="696464"/>
                </a:solidFill>
                <a:effectLst/>
                <a:uLnTx/>
                <a:uFillTx/>
                <a:latin typeface="Perpet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11/26/2018</a:t>
            </a:fld>
            <a:endParaRPr kumimoji="0" lang="en-US" sz="1400" b="0" i="0" u="none" strike="noStrike" kern="1200" cap="none" spc="0" normalizeH="0" baseline="0" noProof="0">
              <a:ln>
                <a:noFill/>
              </a:ln>
              <a:solidFill>
                <a:srgbClr val="696464"/>
              </a:solidFill>
              <a:effectLst/>
              <a:uLnTx/>
              <a:uFillTx/>
              <a:latin typeface="Perpetua"/>
              <a:ea typeface="+mn-ea"/>
              <a:cs typeface="+mn-cs"/>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696464"/>
              </a:solidFill>
              <a:effectLst/>
              <a:uLnTx/>
              <a:uFillTx/>
              <a:latin typeface="Perpetua"/>
              <a:ea typeface="+mn-ea"/>
              <a:cs typeface="+mn-cs"/>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F335AA0-0C2D-4D7F-91FC-AD1CE36198C8}" type="slidenum">
              <a:rPr kumimoji="0" lang="en-US" sz="1400" b="0" i="0" u="none" strike="noStrike" kern="1200" cap="none" spc="0" normalizeH="0" baseline="0" noProof="0" smtClean="0">
                <a:ln>
                  <a:noFill/>
                </a:ln>
                <a:solidFill>
                  <a:srgbClr val="FFFFFF"/>
                </a:solidFill>
                <a:effectLst/>
                <a:uLnTx/>
                <a:uFillTx/>
                <a:latin typeface="Franklin Gothic Book"/>
                <a:ea typeface="+mj-ea"/>
                <a:cs typeface="+mj-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Franklin Gothic Book"/>
              <a:ea typeface="+mj-ea"/>
              <a:cs typeface="+mj-cs"/>
            </a:endParaRPr>
          </a:p>
        </p:txBody>
      </p:sp>
    </p:spTree>
    <p:extLst>
      <p:ext uri="{BB962C8B-B14F-4D97-AF65-F5344CB8AC3E}">
        <p14:creationId xmlns:p14="http://schemas.microsoft.com/office/powerpoint/2010/main" val="2114318384"/>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399374" y="6356350"/>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p:nvPr/>
        </p:nvSpPr>
        <p:spPr>
          <a:xfrm>
            <a:off x="0" y="2974444"/>
            <a:ext cx="9144000" cy="2962806"/>
          </a:xfrm>
          <a:prstGeom prst="rect">
            <a:avLst/>
          </a:prstGeom>
          <a:solidFill>
            <a:srgbClr val="B70F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descr="TheOhioStateUniversity-Horiz-RGBHE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5250" y="1600201"/>
            <a:ext cx="6424083" cy="931492"/>
          </a:xfrm>
          <a:prstGeom prst="rect">
            <a:avLst/>
          </a:prstGeom>
        </p:spPr>
      </p:pic>
    </p:spTree>
    <p:extLst>
      <p:ext uri="{BB962C8B-B14F-4D97-AF65-F5344CB8AC3E}">
        <p14:creationId xmlns:p14="http://schemas.microsoft.com/office/powerpoint/2010/main" val="3265122943"/>
      </p:ext>
    </p:extLst>
  </p:cSld>
  <p:clrMap bg1="lt1" tx1="dk1" bg2="lt2" tx2="dk2" accent1="accent1" accent2="accent2" accent3="accent3" accent4="accent4" accent5="accent5" accent6="accent6" hlink="hlink" folHlink="folHlink"/>
  <p:sldLayoutIdLst>
    <p:sldLayoutId id="2147484007" r:id="rId1"/>
    <p:sldLayoutId id="2147484008" r:id="rId2"/>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artridge.27@osu.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emf"/><Relationship Id="rId1" Type="http://schemas.openxmlformats.org/officeDocument/2006/relationships/slideLayout" Target="../slideLayouts/slideLayout2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1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134.xml"/></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112.xml"/><Relationship Id="rId4" Type="http://schemas.openxmlformats.org/officeDocument/2006/relationships/image" Target="../media/image25.emf"/></Relationships>
</file>

<file path=ppt/slides/_rels/slide2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4.xml"/><Relationship Id="rId1" Type="http://schemas.openxmlformats.org/officeDocument/2006/relationships/slideLayout" Target="../slideLayouts/slideLayout113.xml"/><Relationship Id="rId4" Type="http://schemas.openxmlformats.org/officeDocument/2006/relationships/image" Target="../media/image27.emf"/></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5.xml"/><Relationship Id="rId1" Type="http://schemas.openxmlformats.org/officeDocument/2006/relationships/slideLayout" Target="../slideLayouts/slideLayout91.xml"/></Relationships>
</file>

<file path=ppt/slides/_rels/slide28.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6.xml"/><Relationship Id="rId1" Type="http://schemas.openxmlformats.org/officeDocument/2006/relationships/slideLayout" Target="../slideLayouts/slideLayout102.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6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68.xml"/></Relationships>
</file>

<file path=ppt/slides/_rels/slide3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68.xml"/></Relationships>
</file>

<file path=ppt/slides/_rels/slide3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68.xml"/></Relationships>
</file>

<file path=ppt/slides/_rels/slide3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68.xml"/></Relationships>
</file>

<file path=ppt/slides/_rels/slide3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6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38.emf"/><Relationship Id="rId1" Type="http://schemas.openxmlformats.org/officeDocument/2006/relationships/slideLayout" Target="../slideLayouts/slideLayout16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9.emf"/><Relationship Id="rId1" Type="http://schemas.openxmlformats.org/officeDocument/2006/relationships/slideLayout" Target="../slideLayouts/slideLayout16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1.png"/><Relationship Id="rId1" Type="http://schemas.openxmlformats.org/officeDocument/2006/relationships/slideLayout" Target="../slideLayouts/slideLayout167.xml"/></Relationships>
</file>

<file path=ppt/slides/_rels/slide4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3.png"/><Relationship Id="rId1" Type="http://schemas.openxmlformats.org/officeDocument/2006/relationships/slideLayout" Target="../slideLayouts/slideLayout167.xml"/><Relationship Id="rId4" Type="http://schemas.openxmlformats.org/officeDocument/2006/relationships/image" Target="../media/image40.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80.xml"/></Relationships>
</file>

<file path=ppt/slides/_rels/slide4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80.xml"/></Relationships>
</file>

<file path=ppt/slides/_rels/slide4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80.xml"/></Relationships>
</file>

<file path=ppt/slides/_rels/slide4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0.xml"/><Relationship Id="rId1" Type="http://schemas.openxmlformats.org/officeDocument/2006/relationships/slideLayout" Target="../slideLayouts/slideLayout80.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6.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hyperlink" Target="mailto:partridge.27@osu.edu" TargetMode="External"/><Relationship Id="rId2" Type="http://schemas.openxmlformats.org/officeDocument/2006/relationships/notesSlide" Target="../notesSlides/notesSlide24.xml"/><Relationship Id="rId1" Type="http://schemas.openxmlformats.org/officeDocument/2006/relationships/slideLayout" Target="../slideLayouts/slideLayout22.xml"/><Relationship Id="rId4" Type="http://schemas.openxmlformats.org/officeDocument/2006/relationships/image" Target="../media/image48.jpeg"/></Relationships>
</file>

<file path=ppt/slides/_rels/slide55.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43.xml"/></Relationships>
</file>

<file path=ppt/slides/_rels/slide59.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6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43.xml"/></Relationships>
</file>

<file path=ppt/slides/_rels/slide61.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43.xml"/></Relationships>
</file>

<file path=ppt/slides/_rels/slide62.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43.xml"/></Relationships>
</file>

<file path=ppt/slides/_rels/slide6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43.xml"/></Relationships>
</file>

<file path=ppt/slides/_rels/slide64.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43.xml"/></Relationships>
</file>

<file path=ppt/slides/_rels/slide65.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43.xml"/></Relationships>
</file>

<file path=ppt/slides/_rels/slide66.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7.xml"/></Relationships>
</file>

<file path=ppt/slides/_rels/slide7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3.xml"/></Relationships>
</file>

<file path=ppt/slides/_rels/slide7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3.xml"/></Relationships>
</file>

<file path=ppt/slides/_rels/slide76.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43.xml"/></Relationships>
</file>

<file path=ppt/slides/_rels/slide77.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44.xml"/></Relationships>
</file>

<file path=ppt/slides/_rels/slide7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5.xml"/><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p:cNvSpPr txBox="1">
            <a:spLocks/>
          </p:cNvSpPr>
          <p:nvPr/>
        </p:nvSpPr>
        <p:spPr>
          <a:xfrm>
            <a:off x="0" y="2885440"/>
            <a:ext cx="9144000" cy="1172210"/>
          </a:xfrm>
          <a:prstGeom prst="rect">
            <a:avLst/>
          </a:prstGeom>
        </p:spPr>
        <p:txBody>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200" b="1" dirty="0">
                <a:latin typeface="Times New Roman" panose="02020603050405020304" pitchFamily="18" charset="0"/>
                <a:ea typeface="Calibri"/>
                <a:cs typeface="Times New Roman" panose="02020603050405020304" pitchFamily="18" charset="0"/>
              </a:rPr>
              <a:t>Rural Communities in an Urbanizing World</a:t>
            </a:r>
          </a:p>
          <a:p>
            <a:pPr>
              <a:spcBef>
                <a:spcPts val="0"/>
              </a:spcBef>
            </a:pPr>
            <a:r>
              <a:rPr lang="en-US" sz="3200" b="1" dirty="0">
                <a:latin typeface="Times New Roman" panose="02020603050405020304" pitchFamily="18" charset="0"/>
                <a:ea typeface="Calibri"/>
                <a:cs typeface="Times New Roman" panose="02020603050405020304" pitchFamily="18" charset="0"/>
              </a:rPr>
              <a:t>Will they survive?  </a:t>
            </a:r>
            <a:r>
              <a:rPr lang="en-US" sz="3200" b="1" dirty="0" smtClean="0">
                <a:latin typeface="Times New Roman" panose="02020603050405020304" pitchFamily="18" charset="0"/>
                <a:ea typeface="Calibri"/>
                <a:cs typeface="Times New Roman" panose="02020603050405020304" pitchFamily="18" charset="0"/>
              </a:rPr>
              <a:t>Should Urbanites </a:t>
            </a:r>
            <a:r>
              <a:rPr lang="en-US" sz="3200" b="1" dirty="0">
                <a:latin typeface="Times New Roman" panose="02020603050405020304" pitchFamily="18" charset="0"/>
                <a:ea typeface="Calibri"/>
                <a:cs typeface="Times New Roman" panose="02020603050405020304" pitchFamily="18" charset="0"/>
              </a:rPr>
              <a:t>care?</a:t>
            </a:r>
          </a:p>
          <a:p>
            <a:endParaRPr lang="en-US" sz="3700" b="1" dirty="0">
              <a:latin typeface="Times New Roman" panose="02020603050405020304" pitchFamily="18" charset="0"/>
              <a:ea typeface="Calibri"/>
              <a:cs typeface="Times New Roman" panose="02020603050405020304" pitchFamily="18" charset="0"/>
            </a:endParaRPr>
          </a:p>
        </p:txBody>
      </p:sp>
      <p:sp>
        <p:nvSpPr>
          <p:cNvPr id="16" name="Subtitle 2"/>
          <p:cNvSpPr txBox="1">
            <a:spLocks/>
          </p:cNvSpPr>
          <p:nvPr/>
        </p:nvSpPr>
        <p:spPr>
          <a:xfrm>
            <a:off x="114300" y="3929063"/>
            <a:ext cx="9029700" cy="771525"/>
          </a:xfrm>
          <a:prstGeom prst="rect">
            <a:avLst/>
          </a:prstGeom>
        </p:spPr>
        <p:txBody>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1000"/>
              </a:lnSpc>
              <a:spcBef>
                <a:spcPts val="0"/>
              </a:spcBef>
            </a:pPr>
            <a:r>
              <a:rPr lang="en-US" sz="3200" b="1" dirty="0" smtClean="0">
                <a:latin typeface="Times New Roman" panose="02020603050405020304" pitchFamily="18" charset="0"/>
                <a:cs typeface="Times New Roman" panose="02020603050405020304" pitchFamily="18" charset="0"/>
              </a:rPr>
              <a:t>NARSC Presidential Address</a:t>
            </a:r>
          </a:p>
          <a:p>
            <a:pPr>
              <a:lnSpc>
                <a:spcPct val="91000"/>
              </a:lnSpc>
              <a:spcBef>
                <a:spcPts val="0"/>
              </a:spcBef>
            </a:pPr>
            <a:r>
              <a:rPr lang="en-US" sz="3200" b="1" dirty="0" smtClean="0">
                <a:latin typeface="Times New Roman" panose="02020603050405020304" pitchFamily="18" charset="0"/>
                <a:cs typeface="Times New Roman" panose="02020603050405020304" pitchFamily="18" charset="0"/>
              </a:rPr>
              <a:t>North American Regional Science Conference</a:t>
            </a:r>
            <a:endParaRPr lang="en-US" sz="3200" b="1" dirty="0">
              <a:latin typeface="Times New Roman" panose="02020603050405020304" pitchFamily="18" charset="0"/>
              <a:cs typeface="Times New Roman" panose="02020603050405020304" pitchFamily="18" charset="0"/>
            </a:endParaRPr>
          </a:p>
          <a:p>
            <a:pPr>
              <a:lnSpc>
                <a:spcPct val="91000"/>
              </a:lnSpc>
              <a:spcBef>
                <a:spcPts val="0"/>
              </a:spcBef>
            </a:pPr>
            <a:r>
              <a:rPr lang="en-US" sz="3200" b="1" dirty="0">
                <a:latin typeface="Times New Roman" panose="02020603050405020304" pitchFamily="18" charset="0"/>
                <a:cs typeface="Times New Roman" panose="02020603050405020304" pitchFamily="18" charset="0"/>
              </a:rPr>
              <a:t>San </a:t>
            </a:r>
            <a:r>
              <a:rPr lang="en-US" sz="3200" b="1" dirty="0" smtClean="0">
                <a:latin typeface="Times New Roman" panose="02020603050405020304" pitchFamily="18" charset="0"/>
                <a:cs typeface="Times New Roman" panose="02020603050405020304" pitchFamily="18" charset="0"/>
              </a:rPr>
              <a:t>Antonio, TX</a:t>
            </a:r>
            <a:endParaRPr lang="en-US" sz="3200" b="1" dirty="0">
              <a:latin typeface="Times New Roman" panose="02020603050405020304" pitchFamily="18" charset="0"/>
              <a:cs typeface="Times New Roman" panose="02020603050405020304" pitchFamily="18" charset="0"/>
            </a:endParaRPr>
          </a:p>
          <a:p>
            <a:pPr>
              <a:lnSpc>
                <a:spcPct val="91000"/>
              </a:lnSpc>
              <a:spcBef>
                <a:spcPts val="0"/>
              </a:spcBef>
            </a:pPr>
            <a:r>
              <a:rPr lang="en-US" sz="3200" b="1" dirty="0" smtClean="0">
                <a:latin typeface="Times New Roman" panose="02020603050405020304" pitchFamily="18" charset="0"/>
                <a:cs typeface="Times New Roman" panose="02020603050405020304" pitchFamily="18" charset="0"/>
              </a:rPr>
              <a:t>November 8, </a:t>
            </a:r>
            <a:r>
              <a:rPr lang="en-US" sz="3200" b="1" dirty="0">
                <a:latin typeface="Times New Roman" panose="02020603050405020304" pitchFamily="18" charset="0"/>
                <a:cs typeface="Times New Roman" panose="02020603050405020304" pitchFamily="18" charset="0"/>
              </a:rPr>
              <a:t>2018</a:t>
            </a:r>
            <a:endParaRPr lang="en-US" sz="3200" b="1" dirty="0">
              <a:solidFill>
                <a:schemeClr val="tx1"/>
              </a:solidFill>
              <a:latin typeface="Times New Roman" panose="02020603050405020304" pitchFamily="18" charset="0"/>
              <a:cs typeface="Times New Roman" panose="02020603050405020304" pitchFamily="18" charset="0"/>
            </a:endParaRPr>
          </a:p>
          <a:p>
            <a:pPr>
              <a:spcBef>
                <a:spcPts val="0"/>
              </a:spcBef>
            </a:pPr>
            <a:r>
              <a:rPr lang="en-US" sz="2800" b="1" dirty="0">
                <a:solidFill>
                  <a:srgbClr val="002060"/>
                </a:solidFill>
                <a:latin typeface="Times New Roman" panose="02020603050405020304" pitchFamily="18" charset="0"/>
                <a:cs typeface="Times New Roman" panose="02020603050405020304" pitchFamily="18" charset="0"/>
                <a:hlinkClick r:id="rId3"/>
              </a:rPr>
              <a:t>Partridge.27@osu.edu</a:t>
            </a:r>
            <a:r>
              <a:rPr lang="en-US" sz="2000" b="1" dirty="0">
                <a:solidFill>
                  <a:schemeClr val="tx1"/>
                </a:solidFill>
                <a:latin typeface="Times New Roman" panose="02020603050405020304" pitchFamily="18" charset="0"/>
                <a:cs typeface="Times New Roman" panose="02020603050405020304" pitchFamily="18" charset="0"/>
              </a:rPr>
              <a:t> </a:t>
            </a:r>
          </a:p>
          <a:p>
            <a:pPr>
              <a:spcBef>
                <a:spcPts val="800"/>
              </a:spcBef>
            </a:pPr>
            <a:r>
              <a:rPr lang="en-US" sz="2000" dirty="0">
                <a:solidFill>
                  <a:srgbClr val="C00000"/>
                </a:solidFill>
                <a:latin typeface="Arial Black" panose="020B0A04020102020204" pitchFamily="34" charset="0"/>
              </a:rPr>
              <a:t>Ohio State University and Ph.D. Program, Urban Studies and Regional Science, Gran </a:t>
            </a:r>
            <a:r>
              <a:rPr lang="en-US" sz="2000" dirty="0" err="1">
                <a:solidFill>
                  <a:srgbClr val="C00000"/>
                </a:solidFill>
                <a:latin typeface="Arial Black" panose="020B0A04020102020204" pitchFamily="34" charset="0"/>
              </a:rPr>
              <a:t>Sasso</a:t>
            </a:r>
            <a:r>
              <a:rPr lang="en-US" sz="2000" dirty="0">
                <a:solidFill>
                  <a:srgbClr val="C00000"/>
                </a:solidFill>
                <a:latin typeface="Arial Black" panose="020B0A04020102020204" pitchFamily="34" charset="0"/>
              </a:rPr>
              <a:t> Science Institute, L’Aquila, Italy</a:t>
            </a:r>
          </a:p>
          <a:p>
            <a:pPr>
              <a:spcBef>
                <a:spcPts val="0"/>
              </a:spcBef>
            </a:pPr>
            <a:endParaRPr lang="en-US" sz="2000" b="1" dirty="0">
              <a:solidFill>
                <a:schemeClr val="tx1"/>
              </a:solidFill>
              <a:latin typeface="Times New Roman" panose="02020603050405020304" pitchFamily="18" charset="0"/>
              <a:cs typeface="Times New Roman" panose="02020603050405020304" pitchFamily="18" charset="0"/>
            </a:endParaRPr>
          </a:p>
          <a:p>
            <a:endParaRPr lang="en-US" sz="2800" dirty="0"/>
          </a:p>
        </p:txBody>
      </p:sp>
    </p:spTree>
    <p:extLst>
      <p:ext uri="{BB962C8B-B14F-4D97-AF65-F5344CB8AC3E}">
        <p14:creationId xmlns:p14="http://schemas.microsoft.com/office/powerpoint/2010/main" val="2284477403"/>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t>Background</a:t>
            </a:r>
            <a:endParaRPr lang="en-US" sz="4400" dirty="0"/>
          </a:p>
        </p:txBody>
      </p:sp>
      <p:sp>
        <p:nvSpPr>
          <p:cNvPr id="3" name="Slide Number Placeholder 2"/>
          <p:cNvSpPr>
            <a:spLocks noGrp="1"/>
          </p:cNvSpPr>
          <p:nvPr>
            <p:ph type="sldNum" sz="quarter" idx="12"/>
          </p:nvPr>
        </p:nvSpPr>
        <p:spPr/>
        <p:txBody>
          <a:bodyPr/>
          <a:lstStyle/>
          <a:p>
            <a:fld id="{5F335AA0-0C2D-4D7F-91FC-AD1CE36198C8}" type="slidenum">
              <a:rPr lang="en-US" smtClean="0"/>
              <a:pPr/>
              <a:t>10</a:t>
            </a:fld>
            <a:endParaRPr lang="en-US" dirty="0"/>
          </a:p>
        </p:txBody>
      </p:sp>
      <p:sp>
        <p:nvSpPr>
          <p:cNvPr id="4" name="Content Placeholder 3"/>
          <p:cNvSpPr>
            <a:spLocks noGrp="1"/>
          </p:cNvSpPr>
          <p:nvPr>
            <p:ph sz="quarter" idx="1"/>
          </p:nvPr>
        </p:nvSpPr>
        <p:spPr>
          <a:xfrm>
            <a:off x="76200" y="1066800"/>
            <a:ext cx="8915400" cy="5791200"/>
          </a:xfrm>
        </p:spPr>
        <p:txBody>
          <a:bodyPr>
            <a:normAutofit fontScale="92500" lnSpcReduction="20000"/>
          </a:bodyPr>
          <a:lstStyle/>
          <a:p>
            <a:pPr>
              <a:spcAft>
                <a:spcPts val="100"/>
              </a:spcAft>
            </a:pPr>
            <a:r>
              <a:rPr lang="en-US" sz="3500" b="1" dirty="0" smtClean="0"/>
              <a:t>What is definition of “rural” going forward?</a:t>
            </a:r>
          </a:p>
          <a:p>
            <a:pPr lvl="1">
              <a:spcAft>
                <a:spcPts val="100"/>
              </a:spcAft>
            </a:pPr>
            <a:r>
              <a:rPr lang="en-US" sz="2800" b="1" dirty="0" smtClean="0"/>
              <a:t>Europe gets this: Labor market/(FEA) economic integration/metropolitan areas—not population density, the appearance of the landscape, or cultural attitudes—and definitely not how (say) a </a:t>
            </a:r>
            <a:r>
              <a:rPr lang="en-US" sz="2800" b="1" i="1" dirty="0" smtClean="0"/>
              <a:t>New York Times</a:t>
            </a:r>
            <a:r>
              <a:rPr lang="en-US" sz="2800" b="1" dirty="0" smtClean="0"/>
              <a:t> writer defines it. </a:t>
            </a:r>
          </a:p>
          <a:p>
            <a:pPr lvl="1">
              <a:spcAft>
                <a:spcPts val="100"/>
              </a:spcAft>
            </a:pPr>
            <a:r>
              <a:rPr lang="en-US" sz="2800" b="1" dirty="0" smtClean="0"/>
              <a:t>What is urban is country specific. I believe 100K in the US.</a:t>
            </a:r>
            <a:endParaRPr lang="en-US" sz="3400" b="1" dirty="0" smtClean="0"/>
          </a:p>
          <a:p>
            <a:pPr>
              <a:spcBef>
                <a:spcPts val="0"/>
              </a:spcBef>
              <a:spcAft>
                <a:spcPts val="100"/>
              </a:spcAft>
            </a:pPr>
            <a:r>
              <a:rPr lang="en-US" sz="3400" dirty="0" smtClean="0"/>
              <a:t>Despite </a:t>
            </a:r>
            <a:r>
              <a:rPr lang="en-US" sz="3400" dirty="0"/>
              <a:t>my somewhat optimistic statements regarding rural conditions, urban areas possess significant agglomeration economies that increase firm productivity and enhance household </a:t>
            </a:r>
            <a:r>
              <a:rPr lang="en-US" sz="3400" dirty="0" smtClean="0"/>
              <a:t>consumption.</a:t>
            </a:r>
            <a:endParaRPr lang="en-US" sz="3400" dirty="0"/>
          </a:p>
          <a:p>
            <a:pPr lvl="1">
              <a:spcBef>
                <a:spcPts val="0"/>
              </a:spcBef>
              <a:spcAft>
                <a:spcPts val="100"/>
              </a:spcAft>
            </a:pPr>
            <a:r>
              <a:rPr lang="en-US" sz="3200" dirty="0"/>
              <a:t>For example, the internet has been held out for the last quarter century as a potential life saver for rural areas.</a:t>
            </a:r>
            <a:endParaRPr lang="en-US" sz="2800" dirty="0"/>
          </a:p>
          <a:p>
            <a:pPr lvl="2">
              <a:spcBef>
                <a:spcPts val="0"/>
              </a:spcBef>
              <a:spcAft>
                <a:spcPts val="100"/>
              </a:spcAft>
            </a:pPr>
            <a:r>
              <a:rPr lang="en-US" sz="2800" dirty="0"/>
              <a:t>That is unlikely to be true….think Amazon or think how it is so much easier to work from home in major urban areas, reducing household commuting costs. (Netflix effect</a:t>
            </a:r>
            <a:r>
              <a:rPr lang="en-US" sz="2800" dirty="0" smtClean="0"/>
              <a:t>)</a:t>
            </a:r>
            <a:endParaRPr lang="en-US" sz="2800" dirty="0"/>
          </a:p>
        </p:txBody>
      </p:sp>
    </p:spTree>
    <p:extLst>
      <p:ext uri="{BB962C8B-B14F-4D97-AF65-F5344CB8AC3E}">
        <p14:creationId xmlns:p14="http://schemas.microsoft.com/office/powerpoint/2010/main" val="38692802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F335AA0-0C2D-4D7F-91FC-AD1CE36198C8}" type="slidenum">
              <a:rPr lang="en-US" smtClean="0"/>
              <a:pPr/>
              <a:t>11</a:t>
            </a:fld>
            <a:endParaRPr lang="en-US" dirty="0"/>
          </a:p>
        </p:txBody>
      </p:sp>
      <p:pic>
        <p:nvPicPr>
          <p:cNvPr id="5" name="Picture 4"/>
          <p:cNvPicPr>
            <a:picLocks noChangeAspect="1"/>
          </p:cNvPicPr>
          <p:nvPr/>
        </p:nvPicPr>
        <p:blipFill rotWithShape="1">
          <a:blip r:embed="rId2"/>
          <a:srcRect l="3601" t="14628" r="10741"/>
          <a:stretch/>
        </p:blipFill>
        <p:spPr>
          <a:xfrm>
            <a:off x="146304" y="916685"/>
            <a:ext cx="8667496" cy="5750815"/>
          </a:xfrm>
          <a:prstGeom prst="rect">
            <a:avLst/>
          </a:prstGeom>
        </p:spPr>
      </p:pic>
      <p:sp>
        <p:nvSpPr>
          <p:cNvPr id="6" name="TextBox 5"/>
          <p:cNvSpPr txBox="1"/>
          <p:nvPr/>
        </p:nvSpPr>
        <p:spPr>
          <a:xfrm>
            <a:off x="381000" y="381000"/>
            <a:ext cx="8432800" cy="523220"/>
          </a:xfrm>
          <a:prstGeom prst="rect">
            <a:avLst/>
          </a:prstGeom>
          <a:noFill/>
        </p:spPr>
        <p:txBody>
          <a:bodyPr wrap="square" rtlCol="0">
            <a:spAutoFit/>
          </a:bodyPr>
          <a:lstStyle/>
          <a:p>
            <a:r>
              <a:rPr lang="en-US" sz="2800" b="1" dirty="0" smtClean="0"/>
              <a:t>USA Metropolitan and </a:t>
            </a:r>
            <a:r>
              <a:rPr lang="en-US" sz="2800" b="1" dirty="0" err="1" smtClean="0"/>
              <a:t>Micropolitan</a:t>
            </a:r>
            <a:r>
              <a:rPr lang="en-US" sz="2800" b="1" dirty="0" smtClean="0"/>
              <a:t> Areas, 2013</a:t>
            </a:r>
            <a:endParaRPr lang="en-US" sz="2800" b="1" dirty="0"/>
          </a:p>
        </p:txBody>
      </p:sp>
      <p:sp>
        <p:nvSpPr>
          <p:cNvPr id="7" name="Down Arrow 6"/>
          <p:cNvSpPr/>
          <p:nvPr/>
        </p:nvSpPr>
        <p:spPr>
          <a:xfrm flipH="1">
            <a:off x="6292850" y="2578100"/>
            <a:ext cx="317500"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71843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F335AA0-0C2D-4D7F-91FC-AD1CE36198C8}" type="slidenum">
              <a:rPr lang="en-US" smtClean="0"/>
              <a:pPr/>
              <a:t>12</a:t>
            </a:fld>
            <a:endParaRPr lang="en-US" dirty="0"/>
          </a:p>
        </p:txBody>
      </p:sp>
      <p:pic>
        <p:nvPicPr>
          <p:cNvPr id="5" name="Picture 4"/>
          <p:cNvPicPr>
            <a:picLocks noChangeAspect="1"/>
          </p:cNvPicPr>
          <p:nvPr/>
        </p:nvPicPr>
        <p:blipFill rotWithShape="1">
          <a:blip r:embed="rId2"/>
          <a:srcRect l="2790" t="11667"/>
          <a:stretch/>
        </p:blipFill>
        <p:spPr>
          <a:xfrm>
            <a:off x="698500" y="800100"/>
            <a:ext cx="7975919" cy="6057900"/>
          </a:xfrm>
          <a:prstGeom prst="rect">
            <a:avLst/>
          </a:prstGeom>
        </p:spPr>
      </p:pic>
      <p:sp>
        <p:nvSpPr>
          <p:cNvPr id="6" name="Right Arrow 5"/>
          <p:cNvSpPr/>
          <p:nvPr/>
        </p:nvSpPr>
        <p:spPr>
          <a:xfrm>
            <a:off x="933704" y="3213100"/>
            <a:ext cx="2374900" cy="444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11392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335AA0-0C2D-4D7F-91FC-AD1CE36198C8}" type="slidenum">
              <a:rPr lang="en-US" smtClean="0"/>
              <a:pPr/>
              <a:t>13</a:t>
            </a:fld>
            <a:endParaRPr lang="en-US"/>
          </a:p>
        </p:txBody>
      </p:sp>
      <p:pic>
        <p:nvPicPr>
          <p:cNvPr id="3" name="Picture 2"/>
          <p:cNvPicPr>
            <a:picLocks noChangeAspect="1"/>
          </p:cNvPicPr>
          <p:nvPr/>
        </p:nvPicPr>
        <p:blipFill>
          <a:blip r:embed="rId2"/>
          <a:stretch>
            <a:fillRect/>
          </a:stretch>
        </p:blipFill>
        <p:spPr>
          <a:xfrm>
            <a:off x="417542" y="506944"/>
            <a:ext cx="6927596" cy="6160556"/>
          </a:xfrm>
          <a:prstGeom prst="rect">
            <a:avLst/>
          </a:prstGeom>
        </p:spPr>
      </p:pic>
      <p:sp>
        <p:nvSpPr>
          <p:cNvPr id="4" name="Cross 3"/>
          <p:cNvSpPr/>
          <p:nvPr/>
        </p:nvSpPr>
        <p:spPr>
          <a:xfrm>
            <a:off x="3048000" y="2108200"/>
            <a:ext cx="228600" cy="304800"/>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2804139" y="3428999"/>
            <a:ext cx="243861" cy="317019"/>
          </a:xfrm>
          <a:prstGeom prst="rect">
            <a:avLst/>
          </a:prstGeom>
        </p:spPr>
      </p:pic>
      <p:pic>
        <p:nvPicPr>
          <p:cNvPr id="6" name="Picture 5"/>
          <p:cNvPicPr>
            <a:picLocks noChangeAspect="1"/>
          </p:cNvPicPr>
          <p:nvPr/>
        </p:nvPicPr>
        <p:blipFill>
          <a:blip r:embed="rId3"/>
          <a:stretch>
            <a:fillRect/>
          </a:stretch>
        </p:blipFill>
        <p:spPr>
          <a:xfrm>
            <a:off x="5808969" y="2940770"/>
            <a:ext cx="243861" cy="317019"/>
          </a:xfrm>
          <a:prstGeom prst="rect">
            <a:avLst/>
          </a:prstGeom>
        </p:spPr>
      </p:pic>
      <p:pic>
        <p:nvPicPr>
          <p:cNvPr id="7" name="Picture 6"/>
          <p:cNvPicPr>
            <a:picLocks noChangeAspect="1"/>
          </p:cNvPicPr>
          <p:nvPr/>
        </p:nvPicPr>
        <p:blipFill>
          <a:blip r:embed="rId3"/>
          <a:stretch>
            <a:fillRect/>
          </a:stretch>
        </p:blipFill>
        <p:spPr>
          <a:xfrm>
            <a:off x="4569464" y="4920526"/>
            <a:ext cx="365791" cy="317019"/>
          </a:xfrm>
          <a:prstGeom prst="rect">
            <a:avLst/>
          </a:prstGeom>
        </p:spPr>
      </p:pic>
      <p:pic>
        <p:nvPicPr>
          <p:cNvPr id="8" name="Picture 7"/>
          <p:cNvPicPr>
            <a:picLocks noChangeAspect="1"/>
          </p:cNvPicPr>
          <p:nvPr/>
        </p:nvPicPr>
        <p:blipFill>
          <a:blip r:embed="rId3"/>
          <a:stretch>
            <a:fillRect/>
          </a:stretch>
        </p:blipFill>
        <p:spPr>
          <a:xfrm>
            <a:off x="3289299" y="5249761"/>
            <a:ext cx="243861" cy="317019"/>
          </a:xfrm>
          <a:prstGeom prst="rect">
            <a:avLst/>
          </a:prstGeom>
        </p:spPr>
      </p:pic>
      <p:pic>
        <p:nvPicPr>
          <p:cNvPr id="10" name="Picture 9"/>
          <p:cNvPicPr>
            <a:picLocks noChangeAspect="1"/>
          </p:cNvPicPr>
          <p:nvPr/>
        </p:nvPicPr>
        <p:blipFill>
          <a:blip r:embed="rId3"/>
          <a:stretch>
            <a:fillRect/>
          </a:stretch>
        </p:blipFill>
        <p:spPr>
          <a:xfrm>
            <a:off x="1793208" y="4258235"/>
            <a:ext cx="243861" cy="317019"/>
          </a:xfrm>
          <a:prstGeom prst="rect">
            <a:avLst/>
          </a:prstGeom>
        </p:spPr>
      </p:pic>
      <p:sp>
        <p:nvSpPr>
          <p:cNvPr id="11" name="Multiply 10"/>
          <p:cNvSpPr/>
          <p:nvPr/>
        </p:nvSpPr>
        <p:spPr>
          <a:xfrm>
            <a:off x="1976104" y="1600918"/>
            <a:ext cx="365792" cy="532921"/>
          </a:xfrm>
          <a:prstGeom prst="mathMultiply">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stretch>
            <a:fillRect/>
          </a:stretch>
        </p:blipFill>
        <p:spPr>
          <a:xfrm>
            <a:off x="4151340" y="981949"/>
            <a:ext cx="280440" cy="347502"/>
          </a:xfrm>
          <a:prstGeom prst="rect">
            <a:avLst/>
          </a:prstGeom>
        </p:spPr>
      </p:pic>
      <p:pic>
        <p:nvPicPr>
          <p:cNvPr id="13" name="Picture 12"/>
          <p:cNvPicPr>
            <a:picLocks noChangeAspect="1"/>
          </p:cNvPicPr>
          <p:nvPr/>
        </p:nvPicPr>
        <p:blipFill>
          <a:blip r:embed="rId4"/>
          <a:stretch>
            <a:fillRect/>
          </a:stretch>
        </p:blipFill>
        <p:spPr>
          <a:xfrm>
            <a:off x="6235180" y="4882425"/>
            <a:ext cx="280440" cy="347502"/>
          </a:xfrm>
          <a:prstGeom prst="rect">
            <a:avLst/>
          </a:prstGeom>
        </p:spPr>
      </p:pic>
      <p:pic>
        <p:nvPicPr>
          <p:cNvPr id="14" name="Picture 13"/>
          <p:cNvPicPr>
            <a:picLocks noChangeAspect="1"/>
          </p:cNvPicPr>
          <p:nvPr/>
        </p:nvPicPr>
        <p:blipFill>
          <a:blip r:embed="rId4"/>
          <a:stretch>
            <a:fillRect/>
          </a:stretch>
        </p:blipFill>
        <p:spPr>
          <a:xfrm>
            <a:off x="4612139" y="5754325"/>
            <a:ext cx="280440" cy="347502"/>
          </a:xfrm>
          <a:prstGeom prst="rect">
            <a:avLst/>
          </a:prstGeom>
        </p:spPr>
      </p:pic>
      <p:sp>
        <p:nvSpPr>
          <p:cNvPr id="15" name="Multiply 14"/>
          <p:cNvSpPr/>
          <p:nvPr/>
        </p:nvSpPr>
        <p:spPr>
          <a:xfrm>
            <a:off x="1894834" y="5586520"/>
            <a:ext cx="365792" cy="532921"/>
          </a:xfrm>
          <a:prstGeom prst="mathMultiply">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stretch>
            <a:fillRect/>
          </a:stretch>
        </p:blipFill>
        <p:spPr>
          <a:xfrm>
            <a:off x="2645629" y="5748228"/>
            <a:ext cx="280440" cy="353599"/>
          </a:xfrm>
          <a:prstGeom prst="rect">
            <a:avLst/>
          </a:prstGeom>
        </p:spPr>
      </p:pic>
      <p:pic>
        <p:nvPicPr>
          <p:cNvPr id="17" name="Picture 16"/>
          <p:cNvPicPr>
            <a:picLocks noChangeAspect="1"/>
          </p:cNvPicPr>
          <p:nvPr/>
        </p:nvPicPr>
        <p:blipFill>
          <a:blip r:embed="rId5"/>
          <a:stretch>
            <a:fillRect/>
          </a:stretch>
        </p:blipFill>
        <p:spPr>
          <a:xfrm>
            <a:off x="7022060" y="3233908"/>
            <a:ext cx="280440" cy="353599"/>
          </a:xfrm>
          <a:prstGeom prst="rect">
            <a:avLst/>
          </a:prstGeom>
        </p:spPr>
      </p:pic>
      <p:pic>
        <p:nvPicPr>
          <p:cNvPr id="18" name="Picture 17"/>
          <p:cNvPicPr>
            <a:picLocks noChangeAspect="1"/>
          </p:cNvPicPr>
          <p:nvPr/>
        </p:nvPicPr>
        <p:blipFill>
          <a:blip r:embed="rId6"/>
          <a:stretch>
            <a:fillRect/>
          </a:stretch>
        </p:blipFill>
        <p:spPr>
          <a:xfrm>
            <a:off x="2379928" y="1038856"/>
            <a:ext cx="280440" cy="359695"/>
          </a:xfrm>
          <a:prstGeom prst="rect">
            <a:avLst/>
          </a:prstGeom>
        </p:spPr>
      </p:pic>
      <p:pic>
        <p:nvPicPr>
          <p:cNvPr id="19" name="Picture 18"/>
          <p:cNvPicPr>
            <a:picLocks noChangeAspect="1"/>
          </p:cNvPicPr>
          <p:nvPr/>
        </p:nvPicPr>
        <p:blipFill>
          <a:blip r:embed="rId6"/>
          <a:stretch>
            <a:fillRect/>
          </a:stretch>
        </p:blipFill>
        <p:spPr>
          <a:xfrm>
            <a:off x="5811008" y="1507683"/>
            <a:ext cx="280440" cy="359695"/>
          </a:xfrm>
          <a:prstGeom prst="rect">
            <a:avLst/>
          </a:prstGeom>
        </p:spPr>
      </p:pic>
      <p:pic>
        <p:nvPicPr>
          <p:cNvPr id="21" name="Picture 20"/>
          <p:cNvPicPr>
            <a:picLocks noChangeAspect="1"/>
          </p:cNvPicPr>
          <p:nvPr/>
        </p:nvPicPr>
        <p:blipFill>
          <a:blip r:embed="rId6"/>
          <a:stretch>
            <a:fillRect/>
          </a:stretch>
        </p:blipFill>
        <p:spPr>
          <a:xfrm>
            <a:off x="510011" y="1507683"/>
            <a:ext cx="280440" cy="359695"/>
          </a:xfrm>
          <a:prstGeom prst="rect">
            <a:avLst/>
          </a:prstGeom>
        </p:spPr>
      </p:pic>
      <p:pic>
        <p:nvPicPr>
          <p:cNvPr id="22" name="Picture 21"/>
          <p:cNvPicPr>
            <a:picLocks noChangeAspect="1"/>
          </p:cNvPicPr>
          <p:nvPr/>
        </p:nvPicPr>
        <p:blipFill>
          <a:blip r:embed="rId6"/>
          <a:stretch>
            <a:fillRect/>
          </a:stretch>
        </p:blipFill>
        <p:spPr>
          <a:xfrm>
            <a:off x="8131510" y="3227812"/>
            <a:ext cx="280440" cy="359695"/>
          </a:xfrm>
          <a:prstGeom prst="rect">
            <a:avLst/>
          </a:prstGeom>
        </p:spPr>
      </p:pic>
      <p:pic>
        <p:nvPicPr>
          <p:cNvPr id="23" name="Picture 22"/>
          <p:cNvPicPr>
            <a:picLocks noChangeAspect="1"/>
          </p:cNvPicPr>
          <p:nvPr/>
        </p:nvPicPr>
        <p:blipFill>
          <a:blip r:embed="rId3"/>
          <a:stretch>
            <a:fillRect/>
          </a:stretch>
        </p:blipFill>
        <p:spPr>
          <a:xfrm>
            <a:off x="7409169" y="901684"/>
            <a:ext cx="243861" cy="317019"/>
          </a:xfrm>
          <a:prstGeom prst="rect">
            <a:avLst/>
          </a:prstGeom>
        </p:spPr>
      </p:pic>
      <p:pic>
        <p:nvPicPr>
          <p:cNvPr id="24" name="Picture 23"/>
          <p:cNvPicPr>
            <a:picLocks noChangeAspect="1"/>
          </p:cNvPicPr>
          <p:nvPr/>
        </p:nvPicPr>
        <p:blipFill>
          <a:blip r:embed="rId7"/>
          <a:stretch>
            <a:fillRect/>
          </a:stretch>
        </p:blipFill>
        <p:spPr>
          <a:xfrm>
            <a:off x="7362453" y="1385850"/>
            <a:ext cx="280440" cy="347502"/>
          </a:xfrm>
          <a:prstGeom prst="rect">
            <a:avLst/>
          </a:prstGeom>
        </p:spPr>
      </p:pic>
      <p:pic>
        <p:nvPicPr>
          <p:cNvPr id="25" name="Picture 24"/>
          <p:cNvPicPr>
            <a:picLocks noChangeAspect="1"/>
          </p:cNvPicPr>
          <p:nvPr/>
        </p:nvPicPr>
        <p:blipFill>
          <a:blip r:embed="rId6"/>
          <a:stretch>
            <a:fillRect/>
          </a:stretch>
        </p:blipFill>
        <p:spPr>
          <a:xfrm>
            <a:off x="7372590" y="2159239"/>
            <a:ext cx="280440" cy="359695"/>
          </a:xfrm>
          <a:prstGeom prst="rect">
            <a:avLst/>
          </a:prstGeom>
        </p:spPr>
      </p:pic>
      <p:sp>
        <p:nvSpPr>
          <p:cNvPr id="27" name="TextBox 26"/>
          <p:cNvSpPr txBox="1"/>
          <p:nvPr/>
        </p:nvSpPr>
        <p:spPr>
          <a:xfrm>
            <a:off x="7653030" y="739519"/>
            <a:ext cx="1267985" cy="646331"/>
          </a:xfrm>
          <a:prstGeom prst="rect">
            <a:avLst/>
          </a:prstGeom>
          <a:noFill/>
        </p:spPr>
        <p:txBody>
          <a:bodyPr wrap="square" rtlCol="0">
            <a:spAutoFit/>
          </a:bodyPr>
          <a:lstStyle/>
          <a:p>
            <a:r>
              <a:rPr lang="en-US" dirty="0" smtClean="0"/>
              <a:t>CBUS MSA 1983</a:t>
            </a:r>
            <a:endParaRPr lang="en-US" dirty="0"/>
          </a:p>
        </p:txBody>
      </p:sp>
      <p:sp>
        <p:nvSpPr>
          <p:cNvPr id="29" name="TextBox 28"/>
          <p:cNvSpPr txBox="1"/>
          <p:nvPr/>
        </p:nvSpPr>
        <p:spPr>
          <a:xfrm>
            <a:off x="7635715" y="1243101"/>
            <a:ext cx="1267985" cy="923330"/>
          </a:xfrm>
          <a:prstGeom prst="rect">
            <a:avLst/>
          </a:prstGeom>
          <a:noFill/>
        </p:spPr>
        <p:txBody>
          <a:bodyPr wrap="square" rtlCol="0">
            <a:spAutoFit/>
          </a:bodyPr>
          <a:lstStyle/>
          <a:p>
            <a:r>
              <a:rPr lang="en-US" dirty="0" smtClean="0"/>
              <a:t>Added CBUS MSA 1993-2013</a:t>
            </a:r>
            <a:endParaRPr lang="en-US" dirty="0"/>
          </a:p>
        </p:txBody>
      </p:sp>
      <p:sp>
        <p:nvSpPr>
          <p:cNvPr id="30" name="TextBox 29"/>
          <p:cNvSpPr txBox="1"/>
          <p:nvPr/>
        </p:nvSpPr>
        <p:spPr>
          <a:xfrm>
            <a:off x="7642893" y="2050790"/>
            <a:ext cx="1267985" cy="646331"/>
          </a:xfrm>
          <a:prstGeom prst="rect">
            <a:avLst/>
          </a:prstGeom>
          <a:noFill/>
        </p:spPr>
        <p:txBody>
          <a:bodyPr wrap="square" rtlCol="0">
            <a:spAutoFit/>
          </a:bodyPr>
          <a:lstStyle/>
          <a:p>
            <a:r>
              <a:rPr lang="en-US" dirty="0" smtClean="0"/>
              <a:t>CBUS CSA 2013</a:t>
            </a:r>
            <a:endParaRPr lang="en-US" dirty="0"/>
          </a:p>
        </p:txBody>
      </p:sp>
      <p:pic>
        <p:nvPicPr>
          <p:cNvPr id="31" name="Picture 30"/>
          <p:cNvPicPr>
            <a:picLocks noChangeAspect="1"/>
          </p:cNvPicPr>
          <p:nvPr/>
        </p:nvPicPr>
        <p:blipFill>
          <a:blip r:embed="rId3"/>
          <a:stretch>
            <a:fillRect/>
          </a:stretch>
        </p:blipFill>
        <p:spPr>
          <a:xfrm>
            <a:off x="2020820" y="2102090"/>
            <a:ext cx="243861" cy="317019"/>
          </a:xfrm>
          <a:prstGeom prst="rect">
            <a:avLst/>
          </a:prstGeom>
        </p:spPr>
      </p:pic>
    </p:spTree>
    <p:extLst>
      <p:ext uri="{BB962C8B-B14F-4D97-AF65-F5344CB8AC3E}">
        <p14:creationId xmlns:p14="http://schemas.microsoft.com/office/powerpoint/2010/main" val="4279454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Background</a:t>
            </a:r>
            <a:endParaRPr lang="en-US" dirty="0"/>
          </a:p>
        </p:txBody>
      </p:sp>
      <p:sp>
        <p:nvSpPr>
          <p:cNvPr id="3" name="Slide Number Placeholder 2"/>
          <p:cNvSpPr>
            <a:spLocks noGrp="1"/>
          </p:cNvSpPr>
          <p:nvPr>
            <p:ph type="sldNum" sz="quarter" idx="12"/>
          </p:nvPr>
        </p:nvSpPr>
        <p:spPr/>
        <p:txBody>
          <a:bodyPr/>
          <a:lstStyle/>
          <a:p>
            <a:fld id="{5F335AA0-0C2D-4D7F-91FC-AD1CE36198C8}" type="slidenum">
              <a:rPr lang="en-US" smtClean="0"/>
              <a:pPr/>
              <a:t>14</a:t>
            </a:fld>
            <a:endParaRPr lang="en-US" dirty="0"/>
          </a:p>
        </p:txBody>
      </p:sp>
      <p:sp>
        <p:nvSpPr>
          <p:cNvPr id="4" name="Content Placeholder 3"/>
          <p:cNvSpPr>
            <a:spLocks noGrp="1"/>
          </p:cNvSpPr>
          <p:nvPr>
            <p:ph sz="quarter" idx="1"/>
          </p:nvPr>
        </p:nvSpPr>
        <p:spPr/>
        <p:txBody>
          <a:bodyPr>
            <a:normAutofit/>
          </a:bodyPr>
          <a:lstStyle/>
          <a:p>
            <a:pPr>
              <a:spcBef>
                <a:spcPts val="0"/>
              </a:spcBef>
            </a:pPr>
            <a:r>
              <a:rPr lang="en-US" sz="3200" dirty="0" smtClean="0"/>
              <a:t>On the positive side for rural areas is that </a:t>
            </a:r>
            <a:r>
              <a:rPr lang="en-US" sz="3200" dirty="0"/>
              <a:t>neoclassical economic theory would predict that local economies converge due to movement of labor and capital.</a:t>
            </a:r>
          </a:p>
          <a:p>
            <a:pPr>
              <a:spcBef>
                <a:spcPts val="0"/>
              </a:spcBef>
            </a:pPr>
            <a:r>
              <a:rPr lang="en-US" sz="3200" dirty="0"/>
              <a:t>Convergence was certainly the general case (</a:t>
            </a:r>
            <a:r>
              <a:rPr lang="en-US" sz="3200" dirty="0" err="1"/>
              <a:t>Barro</a:t>
            </a:r>
            <a:r>
              <a:rPr lang="en-US" sz="3200" dirty="0"/>
              <a:t> and Sala-</a:t>
            </a:r>
            <a:r>
              <a:rPr lang="en-US" sz="3200" dirty="0" err="1"/>
              <a:t>i</a:t>
            </a:r>
            <a:r>
              <a:rPr lang="en-US" sz="3200" dirty="0"/>
              <a:t>-Martin, 1991).</a:t>
            </a:r>
          </a:p>
          <a:p>
            <a:pPr>
              <a:spcBef>
                <a:spcPts val="0"/>
              </a:spcBef>
            </a:pPr>
            <a:r>
              <a:rPr lang="en-US" sz="3200" dirty="0"/>
              <a:t>So what’s happening</a:t>
            </a:r>
            <a:r>
              <a:rPr lang="en-US" sz="3200" dirty="0" smtClean="0"/>
              <a:t>….Its actually </a:t>
            </a:r>
            <a:r>
              <a:rPr lang="en-US" sz="3200" b="1" dirty="0" smtClean="0"/>
              <a:t>divergence</a:t>
            </a:r>
            <a:r>
              <a:rPr lang="en-US" sz="3200" dirty="0" smtClean="0"/>
              <a:t> </a:t>
            </a:r>
            <a:r>
              <a:rPr lang="en-US" sz="3200" dirty="0"/>
              <a:t>and </a:t>
            </a:r>
            <a:r>
              <a:rPr lang="en-US" sz="3200" b="1" dirty="0"/>
              <a:t>places are being left behind</a:t>
            </a:r>
            <a:r>
              <a:rPr lang="en-US" sz="3200" dirty="0"/>
              <a:t>.</a:t>
            </a:r>
          </a:p>
        </p:txBody>
      </p:sp>
    </p:spTree>
    <p:extLst>
      <p:ext uri="{BB962C8B-B14F-4D97-AF65-F5344CB8AC3E}">
        <p14:creationId xmlns:p14="http://schemas.microsoft.com/office/powerpoint/2010/main" val="8778614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588"/>
            <a:ext cx="8229600" cy="899297"/>
          </a:xfrm>
        </p:spPr>
        <p:txBody>
          <a:bodyPr>
            <a:normAutofit/>
          </a:bodyPr>
          <a:lstStyle/>
          <a:p>
            <a:r>
              <a:rPr lang="en-US" sz="3600" b="1" dirty="0"/>
              <a:t>Is basic economic wellbeing diverging?</a:t>
            </a:r>
          </a:p>
        </p:txBody>
      </p:sp>
      <p:pic>
        <p:nvPicPr>
          <p:cNvPr id="8" name="Picture 7"/>
          <p:cNvPicPr>
            <a:picLocks noChangeAspect="1"/>
          </p:cNvPicPr>
          <p:nvPr/>
        </p:nvPicPr>
        <p:blipFill>
          <a:blip r:embed="rId2"/>
          <a:stretch>
            <a:fillRect/>
          </a:stretch>
        </p:blipFill>
        <p:spPr>
          <a:xfrm>
            <a:off x="0" y="770709"/>
            <a:ext cx="9144000" cy="4295184"/>
          </a:xfrm>
          <a:prstGeom prst="rect">
            <a:avLst/>
          </a:prstGeom>
        </p:spPr>
      </p:pic>
      <p:sp>
        <p:nvSpPr>
          <p:cNvPr id="3" name="Rectangle 2"/>
          <p:cNvSpPr/>
          <p:nvPr/>
        </p:nvSpPr>
        <p:spPr>
          <a:xfrm>
            <a:off x="0" y="5141775"/>
            <a:ext cx="9144000" cy="1754326"/>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mn-cs"/>
              </a:rPr>
              <a:t>Unweighted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mn-cs"/>
              </a:rPr>
              <a:t>std</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mn-cs"/>
              </a:rPr>
              <a:t> fall until 1994 to 0.17 before rising almost 50% to 0.25 in 2014.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mn-cs"/>
              </a:rPr>
              <a:t>The population-weighted standard deviations increased from 0.20 in 1976 to about 0.32 in 2016, or a rise of about 60%.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mn-cs"/>
              </a:rPr>
              <a:t>For the unweighted and weighted standard deviations of annual wage and salary job growth, the trend is steady convergence of job growth rates until 2010. After </a:t>
            </a:r>
            <a:r>
              <a:rPr lang="en-US" b="1" dirty="0">
                <a:solidFill>
                  <a:prstClr val="black"/>
                </a:solidFill>
                <a:latin typeface="Times New Roman" panose="02020603050405020304" pitchFamily="18" charset="0"/>
                <a:ea typeface="Cambria" panose="02040503050406030204" pitchFamily="18" charset="0"/>
              </a:rPr>
              <a:t>that</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mn-cs"/>
              </a:rPr>
              <a:t>, there has been about a one-third increase in the unweighted variation between 2010-2016.</a:t>
            </a:r>
            <a:endParaRPr kumimoji="0" lang="en-US" sz="1800" b="1" i="0" u="none" strike="noStrike" kern="1200" cap="none" spc="0" normalizeH="0" baseline="0" noProof="0" dirty="0">
              <a:ln>
                <a:noFill/>
              </a:ln>
              <a:solidFill>
                <a:prstClr val="black"/>
              </a:solidFill>
              <a:effectLst/>
              <a:uLnTx/>
              <a:uFillTx/>
              <a:latin typeface="Perpetua"/>
              <a:ea typeface="+mn-ea"/>
              <a:cs typeface="+mn-cs"/>
            </a:endParaRPr>
          </a:p>
        </p:txBody>
      </p:sp>
    </p:spTree>
    <p:extLst>
      <p:ext uri="{BB962C8B-B14F-4D97-AF65-F5344CB8AC3E}">
        <p14:creationId xmlns:p14="http://schemas.microsoft.com/office/powerpoint/2010/main" val="867404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02C8B4-BCFC-4FC2-955A-91579EF07475}"/>
              </a:ext>
            </a:extLst>
          </p:cNvPr>
          <p:cNvSpPr>
            <a:spLocks noGrp="1"/>
          </p:cNvSpPr>
          <p:nvPr>
            <p:ph type="title"/>
          </p:nvPr>
        </p:nvSpPr>
        <p:spPr>
          <a:xfrm>
            <a:off x="200025" y="171450"/>
            <a:ext cx="8810475" cy="1057275"/>
          </a:xfrm>
        </p:spPr>
        <p:txBody>
          <a:bodyPr>
            <a:noAutofit/>
          </a:bodyPr>
          <a:lstStyle/>
          <a:p>
            <a:r>
              <a:rPr lang="en-US" sz="4400" b="1" dirty="0"/>
              <a:t>Population growth 1990-2017 (%)</a:t>
            </a:r>
            <a:br>
              <a:rPr lang="en-US" sz="4400" b="1" dirty="0"/>
            </a:br>
            <a:r>
              <a:rPr lang="en-US" sz="1800" b="1" dirty="0"/>
              <a:t>1993 USDA and U.S. Census Bureau MSA Definitions</a:t>
            </a:r>
          </a:p>
        </p:txBody>
      </p:sp>
      <p:pic>
        <p:nvPicPr>
          <p:cNvPr id="4" name="Picture 3">
            <a:extLst>
              <a:ext uri="{FF2B5EF4-FFF2-40B4-BE49-F238E27FC236}">
                <a16:creationId xmlns:a16="http://schemas.microsoft.com/office/drawing/2014/main" id="{283CDD8B-AB40-466D-B757-94E1AAB4D52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1757364"/>
            <a:ext cx="9144000" cy="3969544"/>
          </a:xfrm>
          <a:prstGeom prst="rect">
            <a:avLst/>
          </a:prstGeom>
        </p:spPr>
      </p:pic>
    </p:spTree>
    <p:extLst>
      <p:ext uri="{BB962C8B-B14F-4D97-AF65-F5344CB8AC3E}">
        <p14:creationId xmlns:p14="http://schemas.microsoft.com/office/powerpoint/2010/main" val="1537878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02C8B4-BCFC-4FC2-955A-91579EF07475}"/>
              </a:ext>
            </a:extLst>
          </p:cNvPr>
          <p:cNvSpPr>
            <a:spLocks noGrp="1"/>
          </p:cNvSpPr>
          <p:nvPr>
            <p:ph type="title"/>
          </p:nvPr>
        </p:nvSpPr>
        <p:spPr>
          <a:xfrm>
            <a:off x="101006" y="136922"/>
            <a:ext cx="8941988" cy="994172"/>
          </a:xfrm>
        </p:spPr>
        <p:txBody>
          <a:bodyPr>
            <a:noAutofit/>
          </a:bodyPr>
          <a:lstStyle/>
          <a:p>
            <a:r>
              <a:rPr lang="en-US" sz="4800" b="1" dirty="0"/>
              <a:t>Population growth 2010-2017 (%)</a:t>
            </a:r>
            <a:br>
              <a:rPr lang="en-US" sz="4800" b="1" dirty="0"/>
            </a:br>
            <a:r>
              <a:rPr lang="en-US" sz="2800" b="1" dirty="0"/>
              <a:t>1993 USDA and U.S. Census Bureau MSA Definitions</a:t>
            </a:r>
          </a:p>
        </p:txBody>
      </p:sp>
      <p:pic>
        <p:nvPicPr>
          <p:cNvPr id="3" name="Picture 2">
            <a:extLst>
              <a:ext uri="{FF2B5EF4-FFF2-40B4-BE49-F238E27FC236}">
                <a16:creationId xmlns:a16="http://schemas.microsoft.com/office/drawing/2014/main" id="{EB3E07AC-94C1-4DBB-952E-3F3D2F1B39C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785939"/>
            <a:ext cx="9144000" cy="4054090"/>
          </a:xfrm>
          <a:prstGeom prst="rect">
            <a:avLst/>
          </a:prstGeom>
        </p:spPr>
      </p:pic>
    </p:spTree>
    <p:extLst>
      <p:ext uri="{BB962C8B-B14F-4D97-AF65-F5344CB8AC3E}">
        <p14:creationId xmlns:p14="http://schemas.microsoft.com/office/powerpoint/2010/main" val="2007686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91600" cy="838200"/>
          </a:xfrm>
        </p:spPr>
        <p:txBody>
          <a:bodyPr>
            <a:noAutofit/>
          </a:bodyPr>
          <a:lstStyle/>
          <a:p>
            <a:r>
              <a:rPr lang="en-US" sz="3200" b="1" dirty="0"/>
              <a:t>Has Rural and lagging-region policy been a failure?</a:t>
            </a:r>
          </a:p>
        </p:txBody>
      </p:sp>
      <p:sp>
        <p:nvSpPr>
          <p:cNvPr id="3" name="Slide Number Placeholder 2"/>
          <p:cNvSpPr>
            <a:spLocks noGrp="1"/>
          </p:cNvSpPr>
          <p:nvPr>
            <p:ph type="sldNum" sz="quarter" idx="12"/>
          </p:nvPr>
        </p:nvSpPr>
        <p:spPr/>
        <p:txBody>
          <a:bodyPr/>
          <a:lstStyle/>
          <a:p>
            <a:fld id="{5F335AA0-0C2D-4D7F-91FC-AD1CE36198C8}" type="slidenum">
              <a:rPr lang="en-US" smtClean="0"/>
              <a:pPr/>
              <a:t>18</a:t>
            </a:fld>
            <a:endParaRPr lang="en-US" dirty="0"/>
          </a:p>
        </p:txBody>
      </p:sp>
      <p:sp>
        <p:nvSpPr>
          <p:cNvPr id="4" name="Content Placeholder 3"/>
          <p:cNvSpPr>
            <a:spLocks noGrp="1"/>
          </p:cNvSpPr>
          <p:nvPr>
            <p:ph sz="quarter" idx="1"/>
          </p:nvPr>
        </p:nvSpPr>
        <p:spPr/>
        <p:txBody>
          <a:bodyPr>
            <a:normAutofit fontScale="85000" lnSpcReduction="10000"/>
          </a:bodyPr>
          <a:lstStyle/>
          <a:p>
            <a:r>
              <a:rPr lang="en-US" sz="3200" dirty="0"/>
              <a:t>1. </a:t>
            </a:r>
            <a:r>
              <a:rPr lang="en-US" sz="3200" b="1" dirty="0"/>
              <a:t>In many cases yes! Though that’s obvious.</a:t>
            </a:r>
          </a:p>
          <a:p>
            <a:r>
              <a:rPr lang="en-US" sz="3200" dirty="0"/>
              <a:t>2. </a:t>
            </a:r>
            <a:r>
              <a:rPr lang="en-US" sz="3200" b="1" dirty="0"/>
              <a:t>It is NOT the case large cities have dominated, though they have a recent advantage. (Mid-size cities lead).</a:t>
            </a:r>
          </a:p>
          <a:p>
            <a:r>
              <a:rPr lang="en-US" sz="3200" dirty="0"/>
              <a:t>What I argue is that it really depends on when your lagging-region policy </a:t>
            </a:r>
            <a:r>
              <a:rPr lang="en-US" sz="3200" b="1" i="1" dirty="0"/>
              <a:t>began</a:t>
            </a:r>
            <a:r>
              <a:rPr lang="en-US" sz="3200" dirty="0"/>
              <a:t>.</a:t>
            </a:r>
          </a:p>
          <a:p>
            <a:pPr lvl="1"/>
            <a:r>
              <a:rPr lang="en-US" sz="3000" dirty="0" smtClean="0"/>
              <a:t>Temporal measurement </a:t>
            </a:r>
            <a:r>
              <a:rPr lang="en-US" sz="3000" dirty="0"/>
              <a:t>is critical.</a:t>
            </a:r>
          </a:p>
          <a:p>
            <a:r>
              <a:rPr lang="en-US" sz="3200" dirty="0"/>
              <a:t>Going back to 1950, </a:t>
            </a:r>
            <a:r>
              <a:rPr lang="en-US" sz="3200" dirty="0" err="1"/>
              <a:t>nonmetro</a:t>
            </a:r>
            <a:r>
              <a:rPr lang="en-US" sz="3200" dirty="0"/>
              <a:t> areas subsequently grew faster than metro areas. Timing is everything.</a:t>
            </a:r>
          </a:p>
          <a:p>
            <a:r>
              <a:rPr lang="en-US" sz="3200" dirty="0"/>
              <a:t>Yet, as more </a:t>
            </a:r>
            <a:r>
              <a:rPr lang="en-US" sz="3200" dirty="0" err="1"/>
              <a:t>nonmetro</a:t>
            </a:r>
            <a:r>
              <a:rPr lang="en-US" sz="3200" dirty="0"/>
              <a:t> areas were reclassified as metro:</a:t>
            </a:r>
          </a:p>
          <a:p>
            <a:pPr lvl="1"/>
            <a:r>
              <a:rPr lang="en-US" sz="3000" dirty="0"/>
              <a:t>Through growing above 50,000 to be </a:t>
            </a:r>
            <a:r>
              <a:rPr lang="en-US" sz="3000" dirty="0" smtClean="0"/>
              <a:t>classified a </a:t>
            </a:r>
            <a:r>
              <a:rPr lang="en-US" sz="3000" dirty="0"/>
              <a:t>metro area</a:t>
            </a:r>
          </a:p>
          <a:p>
            <a:pPr lvl="1"/>
            <a:r>
              <a:rPr lang="en-US" sz="3000" dirty="0"/>
              <a:t>or forming stronger commuting links with an existing one</a:t>
            </a:r>
          </a:p>
          <a:p>
            <a:r>
              <a:rPr lang="en-US" sz="3200" dirty="0"/>
              <a:t>The remaining </a:t>
            </a:r>
            <a:r>
              <a:rPr lang="en-US" sz="3200" dirty="0" err="1"/>
              <a:t>nonmetro</a:t>
            </a:r>
            <a:r>
              <a:rPr lang="en-US" sz="3200" dirty="0"/>
              <a:t> areas </a:t>
            </a:r>
            <a:r>
              <a:rPr lang="en-US" sz="3200" dirty="0" smtClean="0"/>
              <a:t>are increasingly </a:t>
            </a:r>
            <a:r>
              <a:rPr lang="en-US" sz="3200" dirty="0"/>
              <a:t>the most challenging </a:t>
            </a:r>
            <a:r>
              <a:rPr lang="en-US" sz="3200" dirty="0" smtClean="0"/>
              <a:t>and </a:t>
            </a:r>
            <a:r>
              <a:rPr lang="en-US" sz="3200" dirty="0"/>
              <a:t>over time </a:t>
            </a:r>
            <a:r>
              <a:rPr lang="en-US" sz="3200" dirty="0" smtClean="0"/>
              <a:t>lag </a:t>
            </a:r>
            <a:r>
              <a:rPr lang="en-US" sz="3200" dirty="0"/>
              <a:t>further and further behind.</a:t>
            </a:r>
          </a:p>
        </p:txBody>
      </p:sp>
    </p:spTree>
    <p:extLst>
      <p:ext uri="{BB962C8B-B14F-4D97-AF65-F5344CB8AC3E}">
        <p14:creationId xmlns:p14="http://schemas.microsoft.com/office/powerpoint/2010/main" val="2046014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F335AA0-0C2D-4D7F-91FC-AD1CE36198C8}"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2"/>
          <a:stretch>
            <a:fillRect/>
          </a:stretch>
        </p:blipFill>
        <p:spPr>
          <a:xfrm>
            <a:off x="146304" y="190501"/>
            <a:ext cx="8997696" cy="6667499"/>
          </a:xfrm>
          <a:prstGeom prst="rect">
            <a:avLst/>
          </a:prstGeom>
        </p:spPr>
      </p:pic>
      <p:sp>
        <p:nvSpPr>
          <p:cNvPr id="2" name="TextBox 1"/>
          <p:cNvSpPr txBox="1"/>
          <p:nvPr/>
        </p:nvSpPr>
        <p:spPr>
          <a:xfrm>
            <a:off x="1322363" y="1266092"/>
            <a:ext cx="3770142"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Rural Development has not been a failure. Though true that it will be more difficult going forward.</a:t>
            </a:r>
          </a:p>
        </p:txBody>
      </p:sp>
    </p:spTree>
    <p:extLst>
      <p:ext uri="{BB962C8B-B14F-4D97-AF65-F5344CB8AC3E}">
        <p14:creationId xmlns:p14="http://schemas.microsoft.com/office/powerpoint/2010/main" val="2814788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t>Introduction</a:t>
            </a:r>
          </a:p>
        </p:txBody>
      </p:sp>
      <p:sp>
        <p:nvSpPr>
          <p:cNvPr id="3" name="Content Placeholder 2"/>
          <p:cNvSpPr>
            <a:spLocks noGrp="1"/>
          </p:cNvSpPr>
          <p:nvPr>
            <p:ph sz="quarter" idx="1"/>
          </p:nvPr>
        </p:nvSpPr>
        <p:spPr>
          <a:xfrm>
            <a:off x="76200" y="1143000"/>
            <a:ext cx="8915400" cy="5486400"/>
          </a:xfrm>
        </p:spPr>
        <p:txBody>
          <a:bodyPr>
            <a:normAutofit fontScale="92500"/>
          </a:bodyPr>
          <a:lstStyle/>
          <a:p>
            <a:r>
              <a:rPr lang="en-US" sz="3400" dirty="0"/>
              <a:t>Should we care about rural areas </a:t>
            </a:r>
            <a:r>
              <a:rPr lang="en-US" sz="3400" u="sng" dirty="0"/>
              <a:t>AND</a:t>
            </a:r>
            <a:r>
              <a:rPr lang="en-US" sz="3400" dirty="0"/>
              <a:t> should </a:t>
            </a:r>
            <a:r>
              <a:rPr lang="en-US" sz="3400" dirty="0" smtClean="0"/>
              <a:t>urbanites subsidize them?  </a:t>
            </a:r>
            <a:r>
              <a:rPr lang="en-US" sz="3400" i="1" dirty="0" smtClean="0"/>
              <a:t>You can substitute “lagging regions” for “rural.”</a:t>
            </a:r>
            <a:endParaRPr lang="en-US" sz="3400" i="1" dirty="0"/>
          </a:p>
          <a:p>
            <a:pPr lvl="1"/>
            <a:r>
              <a:rPr lang="en-US" sz="3100" dirty="0"/>
              <a:t>In the </a:t>
            </a:r>
            <a:r>
              <a:rPr lang="en-US" sz="3100" dirty="0" smtClean="0"/>
              <a:t>past, </a:t>
            </a:r>
            <a:r>
              <a:rPr lang="en-US" sz="3100" dirty="0"/>
              <a:t>rural to urban migration meant there were personal connections and less of a rural/urban divide.</a:t>
            </a:r>
            <a:r>
              <a:rPr lang="en-US" sz="3200" dirty="0"/>
              <a:t> </a:t>
            </a:r>
          </a:p>
          <a:p>
            <a:r>
              <a:rPr lang="en-US" sz="3200" dirty="0"/>
              <a:t>Rural areas will play a future role but not all rural places are economically sustainable.</a:t>
            </a:r>
          </a:p>
          <a:p>
            <a:r>
              <a:rPr lang="en-US" sz="3200" dirty="0"/>
              <a:t>Rural policy needs to consider that government funds are scarce; there are high-valued alternative </a:t>
            </a:r>
            <a:r>
              <a:rPr lang="en-US" sz="3200" dirty="0" smtClean="0"/>
              <a:t>like healthcare.</a:t>
            </a:r>
            <a:endParaRPr lang="en-US" sz="3200" dirty="0"/>
          </a:p>
          <a:p>
            <a:r>
              <a:rPr lang="en-US" sz="3200" b="1" dirty="0"/>
              <a:t>Triage</a:t>
            </a:r>
            <a:r>
              <a:rPr lang="en-US" sz="3200" dirty="0"/>
              <a:t> is necessary in that sending resources to unsustainable rural places may also harm those who could have been helped because funding is “spread too thin.”</a:t>
            </a:r>
            <a:r>
              <a:rPr lang="en-US" sz="2800" dirty="0"/>
              <a:t> </a:t>
            </a:r>
            <a:r>
              <a:rPr lang="en-US" sz="2800" dirty="0" smtClean="0"/>
              <a:t> (</a:t>
            </a:r>
            <a:r>
              <a:rPr lang="en-US" sz="2800" dirty="0" err="1" smtClean="0"/>
              <a:t>Olfert</a:t>
            </a:r>
            <a:r>
              <a:rPr lang="en-US" sz="2800" dirty="0" smtClean="0"/>
              <a:t> et al., 2014).</a:t>
            </a:r>
            <a:endParaRPr lang="en-US" sz="3200" dirty="0"/>
          </a:p>
        </p:txBody>
      </p:sp>
      <p:sp>
        <p:nvSpPr>
          <p:cNvPr id="4" name="Slide Number Placehold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F335AA0-0C2D-4D7F-91FC-AD1CE36198C8}" type="slidenum">
              <a:rPr kumimoji="0" lang="en-US" sz="1400" b="0" i="0" u="none" strike="noStrike" kern="1200" cap="none" spc="0" normalizeH="0" baseline="0" noProof="0" smtClean="0">
                <a:ln>
                  <a:noFill/>
                </a:ln>
                <a:solidFill>
                  <a:srgbClr val="FFFFFF"/>
                </a:solidFill>
                <a:effectLst/>
                <a:uLnTx/>
                <a:uFillTx/>
                <a:latin typeface="Franklin Gothic Book"/>
                <a:ea typeface="+mj-ea"/>
                <a:cs typeface="+mj-cs"/>
              </a:rPr>
              <a:pPr marL="0" marR="0" lvl="0" indent="0" algn="ctr" defTabSz="457200"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dirty="0">
              <a:ln>
                <a:noFill/>
              </a:ln>
              <a:solidFill>
                <a:srgbClr val="FFFFFF"/>
              </a:solidFill>
              <a:effectLst/>
              <a:uLnTx/>
              <a:uFillTx/>
              <a:latin typeface="Franklin Gothic Book"/>
              <a:ea typeface="+mj-ea"/>
              <a:cs typeface="+mj-cs"/>
            </a:endParaRPr>
          </a:p>
        </p:txBody>
      </p:sp>
    </p:spTree>
    <p:extLst>
      <p:ext uri="{BB962C8B-B14F-4D97-AF65-F5344CB8AC3E}">
        <p14:creationId xmlns:p14="http://schemas.microsoft.com/office/powerpoint/2010/main" val="763653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Are all rural areas in decline?</a:t>
            </a:r>
          </a:p>
        </p:txBody>
      </p:sp>
      <p:sp>
        <p:nvSpPr>
          <p:cNvPr id="3" name="Slide Number Placeholder 2"/>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F335AA0-0C2D-4D7F-91FC-AD1CE36198C8}" type="slidenum">
              <a:rPr kumimoji="0" lang="en-US" sz="1400" b="0" i="0" u="none" strike="noStrike" kern="1200" cap="none" spc="0" normalizeH="0" baseline="0" noProof="0" smtClean="0">
                <a:ln>
                  <a:noFill/>
                </a:ln>
                <a:solidFill>
                  <a:srgbClr val="FFFFFF"/>
                </a:solidFill>
                <a:effectLst/>
                <a:uLnTx/>
                <a:uFillTx/>
                <a:latin typeface="Franklin Gothic Book"/>
                <a:ea typeface="+mj-ea"/>
                <a:cs typeface="+mj-cs"/>
              </a:rPr>
              <a:pPr marL="0" marR="0" lvl="0" indent="0" algn="ctr" defTabSz="45720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0" normalizeH="0" baseline="0" noProof="0" dirty="0">
              <a:ln>
                <a:noFill/>
              </a:ln>
              <a:solidFill>
                <a:srgbClr val="FFFFFF"/>
              </a:solidFill>
              <a:effectLst/>
              <a:uLnTx/>
              <a:uFillTx/>
              <a:latin typeface="Franklin Gothic Book"/>
              <a:ea typeface="+mj-ea"/>
              <a:cs typeface="+mj-cs"/>
            </a:endParaRPr>
          </a:p>
        </p:txBody>
      </p:sp>
      <p:sp>
        <p:nvSpPr>
          <p:cNvPr id="4" name="Content Placeholder 3"/>
          <p:cNvSpPr>
            <a:spLocks noGrp="1"/>
          </p:cNvSpPr>
          <p:nvPr>
            <p:ph sz="quarter" idx="1"/>
          </p:nvPr>
        </p:nvSpPr>
        <p:spPr/>
        <p:txBody>
          <a:bodyPr>
            <a:normAutofit fontScale="85000" lnSpcReduction="20000"/>
          </a:bodyPr>
          <a:lstStyle/>
          <a:p>
            <a:pPr>
              <a:lnSpc>
                <a:spcPct val="107000"/>
              </a:lnSpc>
            </a:pPr>
            <a:r>
              <a:rPr lang="en-US" sz="3200" dirty="0"/>
              <a:t>Simply, there are three main rural areas:</a:t>
            </a:r>
          </a:p>
          <a:p>
            <a:pPr>
              <a:lnSpc>
                <a:spcPct val="107000"/>
              </a:lnSpc>
            </a:pPr>
            <a:r>
              <a:rPr lang="en-US" sz="3200" dirty="0"/>
              <a:t>1. Urban-adjacent rural, which I want to talk about most.</a:t>
            </a:r>
          </a:p>
          <a:p>
            <a:pPr>
              <a:lnSpc>
                <a:spcPct val="107000"/>
              </a:lnSpc>
            </a:pPr>
            <a:r>
              <a:rPr lang="en-US" sz="3200" dirty="0"/>
              <a:t>2. High rural amenity ones that are growing faster in the US and Western EU (</a:t>
            </a:r>
            <a:r>
              <a:rPr lang="en-US" sz="3200" b="1" dirty="0">
                <a:solidFill>
                  <a:srgbClr val="C00000"/>
                </a:solidFill>
              </a:rPr>
              <a:t>Rodriguez-Pose and </a:t>
            </a:r>
            <a:r>
              <a:rPr lang="en-US" sz="3200" b="1" dirty="0" err="1">
                <a:solidFill>
                  <a:srgbClr val="C00000"/>
                </a:solidFill>
              </a:rPr>
              <a:t>Ketterer</a:t>
            </a:r>
            <a:r>
              <a:rPr lang="en-US" sz="3200" b="1" dirty="0">
                <a:solidFill>
                  <a:srgbClr val="C00000"/>
                </a:solidFill>
              </a:rPr>
              <a:t>,  2012</a:t>
            </a:r>
            <a:r>
              <a:rPr lang="en-US" sz="3200" dirty="0"/>
              <a:t>).</a:t>
            </a:r>
          </a:p>
          <a:p>
            <a:pPr>
              <a:lnSpc>
                <a:spcPct val="107000"/>
              </a:lnSpc>
            </a:pPr>
            <a:r>
              <a:rPr lang="en-US" sz="3200" dirty="0"/>
              <a:t>3. Remote rural areas that usually were or still are dependent on only extractive/agricultural industries. Usually just one.</a:t>
            </a:r>
          </a:p>
          <a:p>
            <a:pPr lvl="1">
              <a:lnSpc>
                <a:spcPct val="107000"/>
              </a:lnSpc>
            </a:pPr>
            <a:r>
              <a:rPr lang="en-US" sz="2800" dirty="0"/>
              <a:t>Lack agglomeration economies and amenities. They often </a:t>
            </a:r>
            <a:r>
              <a:rPr lang="en-US" sz="2800" b="1" dirty="0"/>
              <a:t>look backward to </a:t>
            </a:r>
            <a:r>
              <a:rPr lang="en-US" sz="2800" b="1" dirty="0" smtClean="0"/>
              <a:t>a </a:t>
            </a:r>
            <a:r>
              <a:rPr lang="en-US" sz="2800" b="1" dirty="0"/>
              <a:t>“glory” era </a:t>
            </a:r>
            <a:r>
              <a:rPr lang="en-US" sz="2800" b="1" dirty="0" smtClean="0"/>
              <a:t>of prosperity </a:t>
            </a:r>
            <a:r>
              <a:rPr lang="en-US" sz="2800" b="1" dirty="0"/>
              <a:t>rather than forward.</a:t>
            </a:r>
            <a:endParaRPr lang="en-US" sz="2800" dirty="0"/>
          </a:p>
          <a:p>
            <a:pPr lvl="1">
              <a:lnSpc>
                <a:spcPct val="107000"/>
              </a:lnSpc>
            </a:pPr>
            <a:r>
              <a:rPr lang="en-US" sz="2800" dirty="0"/>
              <a:t>Outside of major governance changes, perfect policies, </a:t>
            </a:r>
            <a:r>
              <a:rPr lang="en-US" sz="2800" dirty="0" smtClean="0"/>
              <a:t>entrepreneurship, and </a:t>
            </a:r>
            <a:r>
              <a:rPr lang="en-US" sz="2800" dirty="0"/>
              <a:t>amalgamation /consolidation to increase agglomeration, it is really hard to think of way to help these regions, so </a:t>
            </a:r>
            <a:r>
              <a:rPr lang="en-US" sz="2800" b="1" dirty="0"/>
              <a:t>people-based policies should be used</a:t>
            </a:r>
            <a:r>
              <a:rPr lang="en-US" sz="2800" dirty="0"/>
              <a:t>. </a:t>
            </a:r>
            <a:r>
              <a:rPr lang="en-US" sz="2800" dirty="0" smtClean="0"/>
              <a:t>(Holmes County, Ohio is my exception).</a:t>
            </a:r>
            <a:endParaRPr lang="en-US" sz="2800" dirty="0"/>
          </a:p>
          <a:p>
            <a:pPr lvl="1">
              <a:lnSpc>
                <a:spcPct val="107000"/>
              </a:lnSpc>
            </a:pPr>
            <a:r>
              <a:rPr lang="en-US" sz="2800" dirty="0"/>
              <a:t>Should scarce resource be used to help such places and would that even work? My point about triage (</a:t>
            </a:r>
            <a:r>
              <a:rPr lang="en-US" b="1" dirty="0" err="1">
                <a:solidFill>
                  <a:srgbClr val="C00000"/>
                </a:solidFill>
              </a:rPr>
              <a:t>Olfert</a:t>
            </a:r>
            <a:r>
              <a:rPr lang="en-US" b="1" dirty="0">
                <a:solidFill>
                  <a:srgbClr val="C00000"/>
                </a:solidFill>
              </a:rPr>
              <a:t> and </a:t>
            </a:r>
            <a:r>
              <a:rPr lang="en-US" b="1" dirty="0" err="1">
                <a:solidFill>
                  <a:srgbClr val="C00000"/>
                </a:solidFill>
              </a:rPr>
              <a:t>Natcher</a:t>
            </a:r>
            <a:r>
              <a:rPr lang="en-US" b="1" dirty="0">
                <a:solidFill>
                  <a:srgbClr val="C00000"/>
                </a:solidFill>
              </a:rPr>
              <a:t>, </a:t>
            </a:r>
            <a:r>
              <a:rPr lang="en-US" b="1" dirty="0" smtClean="0">
                <a:solidFill>
                  <a:srgbClr val="C00000"/>
                </a:solidFill>
              </a:rPr>
              <a:t>2014, </a:t>
            </a:r>
            <a:r>
              <a:rPr lang="en-US" b="1" dirty="0" err="1" smtClean="0">
                <a:solidFill>
                  <a:srgbClr val="C00000"/>
                </a:solidFill>
              </a:rPr>
              <a:t>Olfert</a:t>
            </a:r>
            <a:r>
              <a:rPr lang="en-US" b="1" dirty="0" smtClean="0">
                <a:solidFill>
                  <a:srgbClr val="C00000"/>
                </a:solidFill>
              </a:rPr>
              <a:t> et al., 2014</a:t>
            </a:r>
            <a:r>
              <a:rPr lang="en-US" sz="2800" dirty="0" smtClean="0"/>
              <a:t>)?</a:t>
            </a:r>
            <a:endParaRPr lang="en-US" sz="2800" dirty="0"/>
          </a:p>
          <a:p>
            <a:pPr lvl="1">
              <a:lnSpc>
                <a:spcPct val="107000"/>
              </a:lnSpc>
            </a:pPr>
            <a:r>
              <a:rPr lang="en-US" sz="2800" dirty="0"/>
              <a:t>Should </a:t>
            </a:r>
            <a:r>
              <a:rPr lang="en-US" sz="2800" dirty="0" smtClean="0"/>
              <a:t>“San Antonio” </a:t>
            </a:r>
            <a:r>
              <a:rPr lang="en-US" sz="2800" dirty="0"/>
              <a:t>subsidize such places with </a:t>
            </a:r>
            <a:r>
              <a:rPr lang="en-US" sz="2800" dirty="0" smtClean="0"/>
              <a:t>their scarce resources</a:t>
            </a:r>
            <a:r>
              <a:rPr lang="en-US" sz="2800" dirty="0"/>
              <a:t>?</a:t>
            </a:r>
          </a:p>
          <a:p>
            <a:pPr lvl="1">
              <a:lnSpc>
                <a:spcPct val="107000"/>
              </a:lnSpc>
            </a:pPr>
            <a:endParaRPr lang="en-US" sz="2800" dirty="0"/>
          </a:p>
          <a:p>
            <a:pPr lvl="1">
              <a:lnSpc>
                <a:spcPct val="90000"/>
              </a:lnSpc>
            </a:pPr>
            <a:endParaRPr lang="en-US" sz="3000" dirty="0"/>
          </a:p>
        </p:txBody>
      </p:sp>
    </p:spTree>
    <p:extLst>
      <p:ext uri="{BB962C8B-B14F-4D97-AF65-F5344CB8AC3E}">
        <p14:creationId xmlns:p14="http://schemas.microsoft.com/office/powerpoint/2010/main" val="3399135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466A435-985C-4BC3-8D31-1B8EA645B0BB}"/>
              </a:ext>
            </a:extLst>
          </p:cNvPr>
          <p:cNvSpPr>
            <a:spLocks noGrp="1"/>
          </p:cNvSpPr>
          <p:nvPr>
            <p:ph type="title"/>
          </p:nvPr>
        </p:nvSpPr>
        <p:spPr>
          <a:xfrm>
            <a:off x="165205" y="365126"/>
            <a:ext cx="8880083" cy="1325563"/>
          </a:xfrm>
        </p:spPr>
        <p:txBody>
          <a:bodyPr>
            <a:normAutofit/>
          </a:bodyPr>
          <a:lstStyle/>
          <a:p>
            <a:r>
              <a:rPr lang="en-US" sz="4000" b="1" dirty="0"/>
              <a:t>Metro and </a:t>
            </a:r>
            <a:r>
              <a:rPr lang="en-US" sz="4000" b="1" dirty="0" err="1" smtClean="0"/>
              <a:t>Nonmetro</a:t>
            </a:r>
            <a:r>
              <a:rPr lang="en-US" sz="4000" b="1" dirty="0" smtClean="0"/>
              <a:t> </a:t>
            </a:r>
            <a:r>
              <a:rPr lang="en-US" sz="4000" b="1" dirty="0"/>
              <a:t>areas in the US</a:t>
            </a:r>
            <a:br>
              <a:rPr lang="en-US" sz="4000" b="1" dirty="0"/>
            </a:br>
            <a:r>
              <a:rPr lang="en-US" sz="2000" b="1" dirty="0"/>
              <a:t>Based on 1990 population and 1993 USDA and U.S. Census Bureau MSA Definitions</a:t>
            </a:r>
          </a:p>
        </p:txBody>
      </p:sp>
      <p:pic>
        <p:nvPicPr>
          <p:cNvPr id="3" name="Picture 2">
            <a:extLst>
              <a:ext uri="{FF2B5EF4-FFF2-40B4-BE49-F238E27FC236}">
                <a16:creationId xmlns:a16="http://schemas.microsoft.com/office/drawing/2014/main" id="{2940445F-29C1-4D7A-AF88-03C578A9B60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893343"/>
            <a:ext cx="9258299" cy="3983681"/>
          </a:xfrm>
          <a:prstGeom prst="rect">
            <a:avLst/>
          </a:prstGeom>
        </p:spPr>
      </p:pic>
      <p:sp>
        <p:nvSpPr>
          <p:cNvPr id="2" name="TextBox 1"/>
          <p:cNvSpPr txBox="1"/>
          <p:nvPr/>
        </p:nvSpPr>
        <p:spPr>
          <a:xfrm>
            <a:off x="2527300" y="5877024"/>
            <a:ext cx="5943600" cy="369332"/>
          </a:xfrm>
          <a:prstGeom prst="rect">
            <a:avLst/>
          </a:prstGeom>
          <a:noFill/>
        </p:spPr>
        <p:txBody>
          <a:bodyPr wrap="square" rtlCol="0">
            <a:spAutoFit/>
          </a:bodyPr>
          <a:lstStyle/>
          <a:p>
            <a:r>
              <a:rPr lang="en-US" dirty="0"/>
              <a:t>For metro adjacency, small is &lt; 1 million, large &gt; 1 million</a:t>
            </a:r>
          </a:p>
        </p:txBody>
      </p:sp>
    </p:spTree>
    <p:extLst>
      <p:ext uri="{BB962C8B-B14F-4D97-AF65-F5344CB8AC3E}">
        <p14:creationId xmlns:p14="http://schemas.microsoft.com/office/powerpoint/2010/main" val="689180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39239E-B47F-48AB-A3B3-53ADCD3A942E}"/>
              </a:ext>
            </a:extLst>
          </p:cNvPr>
          <p:cNvSpPr>
            <a:spLocks noGrp="1"/>
          </p:cNvSpPr>
          <p:nvPr>
            <p:ph type="title"/>
          </p:nvPr>
        </p:nvSpPr>
        <p:spPr>
          <a:xfrm>
            <a:off x="114300" y="140249"/>
            <a:ext cx="8901113" cy="994172"/>
          </a:xfrm>
        </p:spPr>
        <p:txBody>
          <a:bodyPr>
            <a:noAutofit/>
          </a:bodyPr>
          <a:lstStyle/>
          <a:p>
            <a:r>
              <a:rPr lang="en-US" sz="2400" b="1" dirty="0"/>
              <a:t>Population growth (%) 1990-2017 by MSA size </a:t>
            </a:r>
            <a:br>
              <a:rPr lang="en-US" sz="2400" b="1" dirty="0"/>
            </a:br>
            <a:r>
              <a:rPr lang="en-US" sz="2400" b="1" dirty="0"/>
              <a:t>(1993 USDA and U.S. Census Bureau MSA Definitions, 1990 population) </a:t>
            </a:r>
          </a:p>
        </p:txBody>
      </p:sp>
      <p:grpSp>
        <p:nvGrpSpPr>
          <p:cNvPr id="15" name="Group 14">
            <a:extLst>
              <a:ext uri="{FF2B5EF4-FFF2-40B4-BE49-F238E27FC236}">
                <a16:creationId xmlns:a16="http://schemas.microsoft.com/office/drawing/2014/main" id="{D9998758-2053-4854-BA7F-00F0D575E5EE}"/>
              </a:ext>
            </a:extLst>
          </p:cNvPr>
          <p:cNvGrpSpPr/>
          <p:nvPr/>
        </p:nvGrpSpPr>
        <p:grpSpPr>
          <a:xfrm>
            <a:off x="114300" y="1028700"/>
            <a:ext cx="9144000" cy="5715590"/>
            <a:chOff x="96996" y="1556528"/>
            <a:chExt cx="10232884" cy="3744944"/>
          </a:xfrm>
        </p:grpSpPr>
        <p:pic>
          <p:nvPicPr>
            <p:cNvPr id="9" name="Picture 8">
              <a:extLst>
                <a:ext uri="{FF2B5EF4-FFF2-40B4-BE49-F238E27FC236}">
                  <a16:creationId xmlns:a16="http://schemas.microsoft.com/office/drawing/2014/main" id="{1E0D8274-F3FD-47A8-85BF-C2A80020BFD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6996" y="1556528"/>
              <a:ext cx="5116442" cy="3744944"/>
            </a:xfrm>
            <a:prstGeom prst="rect">
              <a:avLst/>
            </a:prstGeom>
          </p:spPr>
        </p:pic>
        <p:pic>
          <p:nvPicPr>
            <p:cNvPr id="14" name="Picture 13">
              <a:extLst>
                <a:ext uri="{FF2B5EF4-FFF2-40B4-BE49-F238E27FC236}">
                  <a16:creationId xmlns:a16="http://schemas.microsoft.com/office/drawing/2014/main" id="{A8D8EEAA-B5AA-4457-B0C7-094672BB1A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213438" y="1556528"/>
              <a:ext cx="5116442" cy="3744944"/>
            </a:xfrm>
            <a:prstGeom prst="rect">
              <a:avLst/>
            </a:prstGeom>
          </p:spPr>
        </p:pic>
      </p:grpSp>
      <p:sp>
        <p:nvSpPr>
          <p:cNvPr id="16" name="TextBox 15">
            <a:extLst>
              <a:ext uri="{FF2B5EF4-FFF2-40B4-BE49-F238E27FC236}">
                <a16:creationId xmlns:a16="http://schemas.microsoft.com/office/drawing/2014/main" id="{686E2829-A26F-445A-B75E-6BCEACB4B4BC}"/>
              </a:ext>
            </a:extLst>
          </p:cNvPr>
          <p:cNvSpPr txBox="1"/>
          <p:nvPr/>
        </p:nvSpPr>
        <p:spPr>
          <a:xfrm>
            <a:off x="1617397" y="1650021"/>
            <a:ext cx="2289666" cy="461665"/>
          </a:xfrm>
          <a:prstGeom prst="rect">
            <a:avLst/>
          </a:prstGeom>
          <a:noFill/>
        </p:spPr>
        <p:txBody>
          <a:bodyPr wrap="none" rtlCol="0">
            <a:spAutoFit/>
          </a:bodyPr>
          <a:lstStyle/>
          <a:p>
            <a:pPr defTabSz="685800"/>
            <a:r>
              <a:rPr lang="en-US" sz="2400" b="1" dirty="0" err="1" smtClean="0">
                <a:solidFill>
                  <a:prstClr val="black"/>
                </a:solidFill>
                <a:latin typeface="Calibri" panose="020F0502020204030204"/>
              </a:rPr>
              <a:t>Nonmetro</a:t>
            </a:r>
            <a:r>
              <a:rPr lang="en-US" sz="2400" b="1" dirty="0" smtClean="0">
                <a:solidFill>
                  <a:prstClr val="black"/>
                </a:solidFill>
                <a:latin typeface="Calibri" panose="020F0502020204030204"/>
              </a:rPr>
              <a:t> </a:t>
            </a:r>
            <a:r>
              <a:rPr lang="en-US" sz="2400" b="1" dirty="0">
                <a:solidFill>
                  <a:prstClr val="black"/>
                </a:solidFill>
                <a:latin typeface="Calibri" panose="020F0502020204030204"/>
              </a:rPr>
              <a:t>Areas</a:t>
            </a:r>
          </a:p>
        </p:txBody>
      </p:sp>
      <p:sp>
        <p:nvSpPr>
          <p:cNvPr id="17" name="TextBox 16">
            <a:extLst>
              <a:ext uri="{FF2B5EF4-FFF2-40B4-BE49-F238E27FC236}">
                <a16:creationId xmlns:a16="http://schemas.microsoft.com/office/drawing/2014/main" id="{19A61B61-6230-4DD7-987B-A50201D1D478}"/>
              </a:ext>
            </a:extLst>
          </p:cNvPr>
          <p:cNvSpPr txBox="1"/>
          <p:nvPr/>
        </p:nvSpPr>
        <p:spPr>
          <a:xfrm>
            <a:off x="6189397" y="1628403"/>
            <a:ext cx="1776705" cy="461665"/>
          </a:xfrm>
          <a:prstGeom prst="rect">
            <a:avLst/>
          </a:prstGeom>
          <a:noFill/>
        </p:spPr>
        <p:txBody>
          <a:bodyPr wrap="square" rtlCol="0">
            <a:spAutoFit/>
          </a:bodyPr>
          <a:lstStyle/>
          <a:p>
            <a:pPr defTabSz="685800"/>
            <a:r>
              <a:rPr lang="en-US" sz="2400" b="1" dirty="0">
                <a:solidFill>
                  <a:prstClr val="black"/>
                </a:solidFill>
                <a:latin typeface="Calibri" panose="020F0502020204030204"/>
              </a:rPr>
              <a:t>Metro Areas</a:t>
            </a:r>
          </a:p>
        </p:txBody>
      </p:sp>
    </p:spTree>
    <p:extLst>
      <p:ext uri="{BB962C8B-B14F-4D97-AF65-F5344CB8AC3E}">
        <p14:creationId xmlns:p14="http://schemas.microsoft.com/office/powerpoint/2010/main" val="2798583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16EDBD-1C0A-42A0-B601-DCAE7F8490B0}"/>
              </a:ext>
            </a:extLst>
          </p:cNvPr>
          <p:cNvSpPr txBox="1">
            <a:spLocks/>
          </p:cNvSpPr>
          <p:nvPr/>
        </p:nvSpPr>
        <p:spPr>
          <a:xfrm>
            <a:off x="100013" y="136922"/>
            <a:ext cx="9043987" cy="99417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2400" b="1" dirty="0">
                <a:solidFill>
                  <a:prstClr val="black"/>
                </a:solidFill>
                <a:latin typeface="Calibri Light" panose="020F0302020204030204"/>
              </a:rPr>
              <a:t>Population growth (%) 1990-2017 by city size </a:t>
            </a:r>
          </a:p>
          <a:p>
            <a:pPr defTabSz="685800"/>
            <a:r>
              <a:rPr lang="en-US" sz="2400" b="1" dirty="0">
                <a:solidFill>
                  <a:prstClr val="black"/>
                </a:solidFill>
                <a:latin typeface="Calibri Light" panose="020F0302020204030204"/>
              </a:rPr>
              <a:t>(2013 USDA and U.S. Census Bureau MSA Definitions, 2017 Population)</a:t>
            </a:r>
          </a:p>
        </p:txBody>
      </p:sp>
      <p:grpSp>
        <p:nvGrpSpPr>
          <p:cNvPr id="15" name="Group 14">
            <a:extLst>
              <a:ext uri="{FF2B5EF4-FFF2-40B4-BE49-F238E27FC236}">
                <a16:creationId xmlns:a16="http://schemas.microsoft.com/office/drawing/2014/main" id="{FB2A33AA-BAFE-4444-94A0-9CB523063674}"/>
              </a:ext>
            </a:extLst>
          </p:cNvPr>
          <p:cNvGrpSpPr/>
          <p:nvPr/>
        </p:nvGrpSpPr>
        <p:grpSpPr>
          <a:xfrm>
            <a:off x="0" y="871538"/>
            <a:ext cx="9144000" cy="5986461"/>
            <a:chOff x="0" y="1820478"/>
            <a:chExt cx="10232884" cy="3744944"/>
          </a:xfrm>
        </p:grpSpPr>
        <p:pic>
          <p:nvPicPr>
            <p:cNvPr id="9" name="Picture 8">
              <a:extLst>
                <a:ext uri="{FF2B5EF4-FFF2-40B4-BE49-F238E27FC236}">
                  <a16:creationId xmlns:a16="http://schemas.microsoft.com/office/drawing/2014/main" id="{1AE77CEB-6016-4EF1-95E8-D32CDCD03FB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820478"/>
              <a:ext cx="5116442" cy="3744944"/>
            </a:xfrm>
            <a:prstGeom prst="rect">
              <a:avLst/>
            </a:prstGeom>
          </p:spPr>
        </p:pic>
        <p:pic>
          <p:nvPicPr>
            <p:cNvPr id="14" name="Picture 13">
              <a:extLst>
                <a:ext uri="{FF2B5EF4-FFF2-40B4-BE49-F238E27FC236}">
                  <a16:creationId xmlns:a16="http://schemas.microsoft.com/office/drawing/2014/main" id="{987CD965-09CA-470F-A061-483F102595B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16442" y="1820478"/>
              <a:ext cx="5116442" cy="3744944"/>
            </a:xfrm>
            <a:prstGeom prst="rect">
              <a:avLst/>
            </a:prstGeom>
          </p:spPr>
        </p:pic>
      </p:grpSp>
      <p:sp>
        <p:nvSpPr>
          <p:cNvPr id="16" name="TextBox 15">
            <a:extLst>
              <a:ext uri="{FF2B5EF4-FFF2-40B4-BE49-F238E27FC236}">
                <a16:creationId xmlns:a16="http://schemas.microsoft.com/office/drawing/2014/main" id="{3523608D-58DE-4D06-8FB4-6158B71DA73B}"/>
              </a:ext>
            </a:extLst>
          </p:cNvPr>
          <p:cNvSpPr txBox="1"/>
          <p:nvPr/>
        </p:nvSpPr>
        <p:spPr>
          <a:xfrm>
            <a:off x="1445947" y="1634877"/>
            <a:ext cx="2289666" cy="461665"/>
          </a:xfrm>
          <a:prstGeom prst="rect">
            <a:avLst/>
          </a:prstGeom>
          <a:noFill/>
        </p:spPr>
        <p:txBody>
          <a:bodyPr wrap="none" rtlCol="0">
            <a:spAutoFit/>
          </a:bodyPr>
          <a:lstStyle/>
          <a:p>
            <a:pPr defTabSz="685800"/>
            <a:r>
              <a:rPr lang="en-US" sz="2400" b="1" dirty="0" err="1" smtClean="0">
                <a:solidFill>
                  <a:prstClr val="black"/>
                </a:solidFill>
                <a:latin typeface="Calibri" panose="020F0502020204030204"/>
              </a:rPr>
              <a:t>Nonmetro</a:t>
            </a:r>
            <a:r>
              <a:rPr lang="en-US" sz="2400" b="1" dirty="0" smtClean="0">
                <a:solidFill>
                  <a:prstClr val="black"/>
                </a:solidFill>
                <a:latin typeface="Calibri" panose="020F0502020204030204"/>
              </a:rPr>
              <a:t> </a:t>
            </a:r>
            <a:r>
              <a:rPr lang="en-US" sz="2400" b="1" dirty="0">
                <a:solidFill>
                  <a:prstClr val="black"/>
                </a:solidFill>
                <a:latin typeface="Calibri" panose="020F0502020204030204"/>
              </a:rPr>
              <a:t>Areas</a:t>
            </a:r>
          </a:p>
        </p:txBody>
      </p:sp>
      <p:sp>
        <p:nvSpPr>
          <p:cNvPr id="17" name="TextBox 16">
            <a:extLst>
              <a:ext uri="{FF2B5EF4-FFF2-40B4-BE49-F238E27FC236}">
                <a16:creationId xmlns:a16="http://schemas.microsoft.com/office/drawing/2014/main" id="{A50511F1-2D5F-49BE-8ABC-4184AB76DF90}"/>
              </a:ext>
            </a:extLst>
          </p:cNvPr>
          <p:cNvSpPr txBox="1"/>
          <p:nvPr/>
        </p:nvSpPr>
        <p:spPr>
          <a:xfrm>
            <a:off x="6175551" y="1634876"/>
            <a:ext cx="1776705" cy="461665"/>
          </a:xfrm>
          <a:prstGeom prst="rect">
            <a:avLst/>
          </a:prstGeom>
          <a:noFill/>
        </p:spPr>
        <p:txBody>
          <a:bodyPr wrap="none" rtlCol="0">
            <a:spAutoFit/>
          </a:bodyPr>
          <a:lstStyle/>
          <a:p>
            <a:pPr defTabSz="685800"/>
            <a:r>
              <a:rPr lang="en-US" sz="2400" b="1" dirty="0">
                <a:solidFill>
                  <a:prstClr val="black"/>
                </a:solidFill>
                <a:latin typeface="Calibri" panose="020F0502020204030204"/>
              </a:rPr>
              <a:t>Metro Areas</a:t>
            </a:r>
          </a:p>
        </p:txBody>
      </p:sp>
    </p:spTree>
    <p:extLst>
      <p:ext uri="{BB962C8B-B14F-4D97-AF65-F5344CB8AC3E}">
        <p14:creationId xmlns:p14="http://schemas.microsoft.com/office/powerpoint/2010/main" val="358982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4D95AF5-DF5D-4F84-9CEA-C5F1B860D6CC}" type="slidenum">
              <a:rPr kumimoji="0" lang="en-US" sz="1600" b="0" i="0" u="none" strike="noStrike" kern="1200" cap="none" spc="0" normalizeH="0" baseline="0" noProof="0" smtClean="0">
                <a:ln>
                  <a:noFill/>
                </a:ln>
                <a:solidFill>
                  <a:srgbClr val="FFFFFF"/>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a:ln>
                <a:noFill/>
              </a:ln>
              <a:solidFill>
                <a:srgbClr val="FFFFFF"/>
              </a:solidFill>
              <a:effectLst/>
              <a:uLnTx/>
              <a:uFillTx/>
              <a:latin typeface="Georgia"/>
              <a:ea typeface="+mn-ea"/>
              <a:cs typeface="+mn-cs"/>
            </a:endParaRPr>
          </a:p>
        </p:txBody>
      </p:sp>
      <p:pic>
        <p:nvPicPr>
          <p:cNvPr id="4" name="Picture 3"/>
          <p:cNvPicPr>
            <a:picLocks noChangeAspect="1"/>
          </p:cNvPicPr>
          <p:nvPr/>
        </p:nvPicPr>
        <p:blipFill>
          <a:blip r:embed="rId2"/>
          <a:stretch>
            <a:fillRect/>
          </a:stretch>
        </p:blipFill>
        <p:spPr>
          <a:xfrm>
            <a:off x="-142875" y="0"/>
            <a:ext cx="9286875" cy="6643687"/>
          </a:xfrm>
          <a:prstGeom prst="rect">
            <a:avLst/>
          </a:prstGeom>
        </p:spPr>
      </p:pic>
    </p:spTree>
    <p:extLst>
      <p:ext uri="{BB962C8B-B14F-4D97-AF65-F5344CB8AC3E}">
        <p14:creationId xmlns:p14="http://schemas.microsoft.com/office/powerpoint/2010/main" val="3210737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“Rural” is just farming, forestry, and mining</a:t>
            </a:r>
          </a:p>
        </p:txBody>
      </p:sp>
      <p:sp>
        <p:nvSpPr>
          <p:cNvPr id="3" name="Slide Number Placeholder 2"/>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F335AA0-0C2D-4D7F-91FC-AD1CE36198C8}" type="slidenum">
              <a:rPr kumimoji="0" lang="en-US" sz="1400" b="0" i="0" u="none" strike="noStrike" kern="1200" cap="none" spc="0" normalizeH="0" baseline="0" noProof="0" smtClean="0">
                <a:ln>
                  <a:noFill/>
                </a:ln>
                <a:solidFill>
                  <a:srgbClr val="FFFFFF"/>
                </a:solidFill>
                <a:effectLst/>
                <a:uLnTx/>
                <a:uFillTx/>
                <a:latin typeface="Franklin Gothic Book"/>
                <a:ea typeface="+mj-ea"/>
                <a:cs typeface="+mj-cs"/>
              </a:rPr>
              <a:pPr marL="0" marR="0" lvl="0" indent="0" algn="ctr" defTabSz="457200"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1200" cap="none" spc="0" normalizeH="0" baseline="0" noProof="0" dirty="0">
              <a:ln>
                <a:noFill/>
              </a:ln>
              <a:solidFill>
                <a:srgbClr val="FFFFFF"/>
              </a:solidFill>
              <a:effectLst/>
              <a:uLnTx/>
              <a:uFillTx/>
              <a:latin typeface="Franklin Gothic Book"/>
              <a:ea typeface="+mj-ea"/>
              <a:cs typeface="+mj-cs"/>
            </a:endParaRPr>
          </a:p>
        </p:txBody>
      </p:sp>
      <p:sp>
        <p:nvSpPr>
          <p:cNvPr id="4" name="Content Placeholder 3"/>
          <p:cNvSpPr>
            <a:spLocks noGrp="1"/>
          </p:cNvSpPr>
          <p:nvPr>
            <p:ph sz="quarter" idx="1"/>
          </p:nvPr>
        </p:nvSpPr>
        <p:spPr/>
        <p:txBody>
          <a:bodyPr>
            <a:normAutofit lnSpcReduction="10000"/>
          </a:bodyPr>
          <a:lstStyle/>
          <a:p>
            <a:pPr lvl="1">
              <a:lnSpc>
                <a:spcPct val="107000"/>
              </a:lnSpc>
            </a:pPr>
            <a:endParaRPr lang="en-US" sz="2800" dirty="0"/>
          </a:p>
          <a:p>
            <a:pPr lvl="1">
              <a:lnSpc>
                <a:spcPct val="90000"/>
              </a:lnSpc>
            </a:pPr>
            <a:r>
              <a:rPr lang="en-US" sz="3000" b="1" u="sng" dirty="0"/>
              <a:t>NO!!!!</a:t>
            </a:r>
            <a:endParaRPr lang="en-US" sz="3000" u="sng" dirty="0"/>
          </a:p>
          <a:p>
            <a:pPr lvl="1">
              <a:lnSpc>
                <a:spcPct val="90000"/>
              </a:lnSpc>
            </a:pPr>
            <a:r>
              <a:rPr lang="en-US" sz="3000" b="1" dirty="0" smtClean="0"/>
              <a:t>Most areas rural </a:t>
            </a:r>
            <a:r>
              <a:rPr lang="en-US" sz="3000" b="1" dirty="0"/>
              <a:t>long ago diversified out of agriculture.</a:t>
            </a:r>
          </a:p>
          <a:p>
            <a:pPr lvl="1">
              <a:lnSpc>
                <a:spcPct val="90000"/>
              </a:lnSpc>
            </a:pPr>
            <a:r>
              <a:rPr lang="en-US" sz="3000" b="1" dirty="0"/>
              <a:t>While the landscape may look like farms, the people have organized themselves into a much more diversified </a:t>
            </a:r>
            <a:r>
              <a:rPr lang="en-US" sz="3000" b="1" dirty="0" smtClean="0"/>
              <a:t>economy that is often urban centered.</a:t>
            </a:r>
            <a:endParaRPr lang="en-US" sz="3000" b="1" dirty="0"/>
          </a:p>
          <a:p>
            <a:pPr lvl="2">
              <a:lnSpc>
                <a:spcPct val="90000"/>
              </a:lnSpc>
            </a:pPr>
            <a:r>
              <a:rPr lang="en-US" sz="2600" b="1" dirty="0"/>
              <a:t>e.g., over 360 </a:t>
            </a:r>
            <a:r>
              <a:rPr lang="en-US" sz="2600" b="1" dirty="0" err="1"/>
              <a:t>nonmetro</a:t>
            </a:r>
            <a:r>
              <a:rPr lang="en-US" sz="2600" b="1" dirty="0"/>
              <a:t> counties are reliant on manufacturing and 426 on </a:t>
            </a:r>
            <a:r>
              <a:rPr lang="en-US" sz="2600" b="1" dirty="0" smtClean="0"/>
              <a:t>recreation/tourism</a:t>
            </a:r>
          </a:p>
          <a:p>
            <a:pPr lvl="1">
              <a:lnSpc>
                <a:spcPct val="90000"/>
              </a:lnSpc>
            </a:pPr>
            <a:r>
              <a:rPr lang="en-US" sz="3000" b="1" dirty="0" smtClean="0"/>
              <a:t>However, rural areas have a slow-growing industry composition that is magnified because it is underperforming.</a:t>
            </a:r>
            <a:endParaRPr lang="en-US" sz="3000" b="1" dirty="0"/>
          </a:p>
          <a:p>
            <a:pPr lvl="1">
              <a:lnSpc>
                <a:spcPct val="90000"/>
              </a:lnSpc>
            </a:pPr>
            <a:endParaRPr lang="en-US" sz="3000" b="1" dirty="0"/>
          </a:p>
        </p:txBody>
      </p:sp>
    </p:spTree>
    <p:extLst>
      <p:ext uri="{BB962C8B-B14F-4D97-AF65-F5344CB8AC3E}">
        <p14:creationId xmlns:p14="http://schemas.microsoft.com/office/powerpoint/2010/main" val="3816399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nvPr>
        </p:nvGraphicFramePr>
        <p:xfrm>
          <a:off x="467361" y="1162485"/>
          <a:ext cx="8228066" cy="4703476"/>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621102" y="5865962"/>
            <a:ext cx="8218098" cy="7848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Source: Farming share of total employment for Metropolitan, Non-Metropolitan, and US : Bureau of Economic Analysis; Total Full-Time and Part-Time Employment CA25 (1969 – 2000) CA25N (2001 – 2015). Farming as primary job as a share of total employment: Bureau of Labor Statistics, Table cpsaat01</a:t>
            </a:r>
          </a:p>
        </p:txBody>
      </p:sp>
      <p:sp>
        <p:nvSpPr>
          <p:cNvPr id="8" name="TextBox 7"/>
          <p:cNvSpPr txBox="1"/>
          <p:nvPr/>
        </p:nvSpPr>
        <p:spPr>
          <a:xfrm>
            <a:off x="1535551" y="146822"/>
            <a:ext cx="6091686"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Figure 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Percentage of Total Jobs in Farming: 1969 - 2015</a:t>
            </a:r>
          </a:p>
        </p:txBody>
      </p:sp>
    </p:spTree>
    <p:extLst>
      <p:ext uri="{BB962C8B-B14F-4D97-AF65-F5344CB8AC3E}">
        <p14:creationId xmlns:p14="http://schemas.microsoft.com/office/powerpoint/2010/main" val="870716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534859-AB6F-4FA6-9D9C-908FC2806726}"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01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8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0511663"/>
      </p:ext>
    </p:extLst>
  </p:cSld>
  <p:clrMapOvr>
    <a:masterClrMapping/>
  </p:clrMapOvr>
  <p:transition>
    <p:zoom dir="in"/>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CE88C1-4D80-479D-9D4B-ABFC2E51DA8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12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69" y="155463"/>
            <a:ext cx="9058031" cy="670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5901563"/>
      </p:ext>
    </p:extLst>
  </p:cSld>
  <p:clrMapOvr>
    <a:masterClrMapping/>
  </p:clrMapOvr>
  <p:transition>
    <p:zoom dir="in"/>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64767-C87B-4B05-8733-FBA2BC3D6F3E}"/>
              </a:ext>
            </a:extLst>
          </p:cNvPr>
          <p:cNvSpPr>
            <a:spLocks noGrp="1"/>
          </p:cNvSpPr>
          <p:nvPr>
            <p:ph type="title"/>
          </p:nvPr>
        </p:nvSpPr>
        <p:spPr>
          <a:xfrm>
            <a:off x="628650" y="0"/>
            <a:ext cx="7886700" cy="1690689"/>
          </a:xfrm>
        </p:spPr>
        <p:txBody>
          <a:bodyPr>
            <a:normAutofit/>
          </a:bodyPr>
          <a:lstStyle/>
          <a:p>
            <a:pPr algn="ctr"/>
            <a:r>
              <a:rPr lang="en-US" sz="3600" b="1" dirty="0" smtClean="0"/>
              <a:t>Same pattern in emerging countries:</a:t>
            </a:r>
            <a:br>
              <a:rPr lang="en-US" sz="3600" b="1" dirty="0" smtClean="0"/>
            </a:br>
            <a:r>
              <a:rPr lang="en-US" sz="3600" b="1" dirty="0" smtClean="0"/>
              <a:t>Chile Share </a:t>
            </a:r>
            <a:r>
              <a:rPr lang="en-US" sz="3600" b="1" dirty="0"/>
              <a:t>of employment in Agriculture, Mining, and Manufacturing (1990-2018)</a:t>
            </a:r>
          </a:p>
        </p:txBody>
      </p:sp>
      <p:sp>
        <p:nvSpPr>
          <p:cNvPr id="5" name="Content Placeholder 4"/>
          <p:cNvSpPr>
            <a:spLocks noGrp="1"/>
          </p:cNvSpPr>
          <p:nvPr>
            <p:ph idx="1"/>
          </p:nvPr>
        </p:nvSpPr>
        <p:spPr/>
        <p:txBody>
          <a:bodyPr/>
          <a:lstStyle/>
          <a:p>
            <a:endParaRPr lang="en-US"/>
          </a:p>
        </p:txBody>
      </p:sp>
      <p:graphicFrame>
        <p:nvGraphicFramePr>
          <p:cNvPr id="3" name="Chart 2">
            <a:extLst>
              <a:ext uri="{FF2B5EF4-FFF2-40B4-BE49-F238E27FC236}">
                <a16:creationId xmlns:a16="http://schemas.microsoft.com/office/drawing/2014/main" id="{D4CAA2E6-4DED-41CF-959F-7C041F0D777A}"/>
              </a:ext>
            </a:extLst>
          </p:cNvPr>
          <p:cNvGraphicFramePr>
            <a:graphicFrameLocks/>
          </p:cNvGraphicFramePr>
          <p:nvPr>
            <p:extLst>
              <p:ext uri="{D42A27DB-BD31-4B8C-83A1-F6EECF244321}">
                <p14:modId xmlns:p14="http://schemas.microsoft.com/office/powerpoint/2010/main" val="3503475361"/>
              </p:ext>
            </p:extLst>
          </p:nvPr>
        </p:nvGraphicFramePr>
        <p:xfrm>
          <a:off x="457200" y="1690689"/>
          <a:ext cx="8058150" cy="473864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C16866D4-D3EB-403A-BA88-A6EC8B83C730}"/>
              </a:ext>
            </a:extLst>
          </p:cNvPr>
          <p:cNvSpPr txBox="1"/>
          <p:nvPr/>
        </p:nvSpPr>
        <p:spPr>
          <a:xfrm>
            <a:off x="32717" y="6429331"/>
            <a:ext cx="5696688" cy="323165"/>
          </a:xfrm>
          <a:prstGeom prst="rect">
            <a:avLst/>
          </a:prstGeom>
          <a:noFill/>
        </p:spPr>
        <p:txBody>
          <a:bodyPr wrap="none" rtlCol="0">
            <a:spAutoFit/>
          </a:bodyPr>
          <a:lstStyle/>
          <a:p>
            <a:pPr defTabSz="685800"/>
            <a:r>
              <a:rPr lang="en-US" sz="1500" dirty="0">
                <a:solidFill>
                  <a:prstClr val="black"/>
                </a:solidFill>
                <a:latin typeface="Calibri" panose="020F0502020204030204"/>
              </a:rPr>
              <a:t>Source: Central Bank of Chile. Note: 2018 considers January till August.</a:t>
            </a:r>
          </a:p>
        </p:txBody>
      </p:sp>
    </p:spTree>
    <p:extLst>
      <p:ext uri="{BB962C8B-B14F-4D97-AF65-F5344CB8AC3E}">
        <p14:creationId xmlns:p14="http://schemas.microsoft.com/office/powerpoint/2010/main" val="1424876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Introduction</a:t>
            </a:r>
            <a:endParaRPr lang="en-US" dirty="0"/>
          </a:p>
        </p:txBody>
      </p:sp>
      <p:sp>
        <p:nvSpPr>
          <p:cNvPr id="3" name="Slide Number Placeholder 2"/>
          <p:cNvSpPr>
            <a:spLocks noGrp="1"/>
          </p:cNvSpPr>
          <p:nvPr>
            <p:ph type="sldNum" sz="quarter" idx="12"/>
          </p:nvPr>
        </p:nvSpPr>
        <p:spPr/>
        <p:txBody>
          <a:bodyPr/>
          <a:lstStyle/>
          <a:p>
            <a:fld id="{5F335AA0-0C2D-4D7F-91FC-AD1CE36198C8}" type="slidenum">
              <a:rPr lang="en-US" smtClean="0"/>
              <a:pPr/>
              <a:t>3</a:t>
            </a:fld>
            <a:endParaRPr lang="en-US" dirty="0"/>
          </a:p>
        </p:txBody>
      </p:sp>
      <p:sp>
        <p:nvSpPr>
          <p:cNvPr id="4" name="Content Placeholder 3"/>
          <p:cNvSpPr>
            <a:spLocks noGrp="1"/>
          </p:cNvSpPr>
          <p:nvPr>
            <p:ph sz="quarter" idx="1"/>
          </p:nvPr>
        </p:nvSpPr>
        <p:spPr/>
        <p:txBody>
          <a:bodyPr>
            <a:normAutofit/>
          </a:bodyPr>
          <a:lstStyle/>
          <a:p>
            <a:pPr>
              <a:lnSpc>
                <a:spcPct val="95000"/>
              </a:lnSpc>
              <a:spcBef>
                <a:spcPts val="0"/>
              </a:spcBef>
            </a:pPr>
            <a:r>
              <a:rPr lang="en-US" sz="3400" dirty="0" smtClean="0"/>
              <a:t>Many </a:t>
            </a:r>
            <a:r>
              <a:rPr lang="en-US" sz="3400" dirty="0"/>
              <a:t>people prefer to live in rural areas and will self-sort to live there. </a:t>
            </a:r>
            <a:r>
              <a:rPr lang="en-US" sz="3400" u="sng" dirty="0" smtClean="0"/>
              <a:t>We will always have rural.</a:t>
            </a:r>
            <a:endParaRPr lang="en-US" sz="3400" u="sng" dirty="0"/>
          </a:p>
          <a:p>
            <a:pPr lvl="1">
              <a:lnSpc>
                <a:spcPct val="95000"/>
              </a:lnSpc>
              <a:spcBef>
                <a:spcPts val="0"/>
              </a:spcBef>
            </a:pPr>
            <a:r>
              <a:rPr lang="en-US" sz="2800" dirty="0"/>
              <a:t>A great thing is that your arrival time on the GPS is the same as your departure time in my hometown of Miles City, MT. </a:t>
            </a:r>
          </a:p>
          <a:p>
            <a:pPr>
              <a:lnSpc>
                <a:spcPct val="95000"/>
              </a:lnSpc>
              <a:spcBef>
                <a:spcPts val="0"/>
              </a:spcBef>
            </a:pPr>
            <a:r>
              <a:rPr lang="en-US" sz="3400" dirty="0"/>
              <a:t>Rural areas are the primary source of </a:t>
            </a:r>
            <a:r>
              <a:rPr lang="en-US" sz="3400" dirty="0" smtClean="0"/>
              <a:t>environment, food</a:t>
            </a:r>
            <a:r>
              <a:rPr lang="en-US" sz="3400" dirty="0"/>
              <a:t>, energy, other commodities, </a:t>
            </a:r>
            <a:r>
              <a:rPr lang="en-US" sz="3400" dirty="0" smtClean="0"/>
              <a:t>natural </a:t>
            </a:r>
            <a:r>
              <a:rPr lang="en-US" sz="3400" dirty="0"/>
              <a:t>amenities, water, etc</a:t>
            </a:r>
            <a:r>
              <a:rPr lang="en-US" sz="3400" dirty="0" smtClean="0"/>
              <a:t>.</a:t>
            </a:r>
          </a:p>
          <a:p>
            <a:pPr>
              <a:spcBef>
                <a:spcPts val="0"/>
              </a:spcBef>
            </a:pPr>
            <a:endParaRPr lang="en-US" dirty="0"/>
          </a:p>
        </p:txBody>
      </p:sp>
    </p:spTree>
    <p:extLst>
      <p:ext uri="{BB962C8B-B14F-4D97-AF65-F5344CB8AC3E}">
        <p14:creationId xmlns:p14="http://schemas.microsoft.com/office/powerpoint/2010/main" val="2996369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915400" cy="838200"/>
          </a:xfrm>
        </p:spPr>
        <p:txBody>
          <a:bodyPr>
            <a:normAutofit fontScale="90000"/>
          </a:bodyPr>
          <a:lstStyle/>
          <a:p>
            <a:r>
              <a:rPr lang="en-US" sz="3700" b="1" u="sng" dirty="0" smtClean="0"/>
              <a:t>Aside: Commercial Message for Regional Science</a:t>
            </a:r>
            <a:r>
              <a:rPr lang="en-US" b="1" u="sng" dirty="0" smtClean="0"/>
              <a:t> </a:t>
            </a:r>
            <a:endParaRPr lang="en-US" u="sng" dirty="0"/>
          </a:p>
        </p:txBody>
      </p:sp>
      <p:sp>
        <p:nvSpPr>
          <p:cNvPr id="3" name="Slide Number Placeholder 2"/>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F335AA0-0C2D-4D7F-91FC-AD1CE36198C8}" type="slidenum">
              <a:rPr kumimoji="0" lang="en-US" sz="1400" b="0" i="0" u="none" strike="noStrike" kern="1200" cap="none" spc="0" normalizeH="0" baseline="0" noProof="0" smtClean="0">
                <a:ln>
                  <a:noFill/>
                </a:ln>
                <a:solidFill>
                  <a:srgbClr val="FFFFFF"/>
                </a:solidFill>
                <a:effectLst/>
                <a:uLnTx/>
                <a:uFillTx/>
                <a:latin typeface="Franklin Gothic Book"/>
                <a:ea typeface="+mj-ea"/>
                <a:cs typeface="+mj-cs"/>
              </a:rPr>
              <a:pPr marL="0" marR="0" lvl="0" indent="0" algn="ctr" defTabSz="457200" rtl="0" eaLnBrk="1" fontAlgn="auto" latinLnBrk="0" hangingPunct="1">
                <a:lnSpc>
                  <a:spcPct val="100000"/>
                </a:lnSpc>
                <a:spcBef>
                  <a:spcPts val="0"/>
                </a:spcBef>
                <a:spcAft>
                  <a:spcPts val="0"/>
                </a:spcAft>
                <a:buClrTx/>
                <a:buSzTx/>
                <a:buFontTx/>
                <a:buNone/>
                <a:tabLst/>
                <a:defRPr/>
              </a:pPr>
              <a:t>30</a:t>
            </a:fld>
            <a:endParaRPr kumimoji="0" lang="en-US" sz="1400" b="0" i="0" u="none" strike="noStrike" kern="1200" cap="none" spc="0" normalizeH="0" baseline="0" noProof="0" dirty="0">
              <a:ln>
                <a:noFill/>
              </a:ln>
              <a:solidFill>
                <a:srgbClr val="FFFFFF"/>
              </a:solidFill>
              <a:effectLst/>
              <a:uLnTx/>
              <a:uFillTx/>
              <a:latin typeface="Franklin Gothic Book"/>
              <a:ea typeface="+mj-ea"/>
              <a:cs typeface="+mj-cs"/>
            </a:endParaRPr>
          </a:p>
        </p:txBody>
      </p:sp>
      <p:sp>
        <p:nvSpPr>
          <p:cNvPr id="4" name="Content Placeholder 3"/>
          <p:cNvSpPr>
            <a:spLocks noGrp="1"/>
          </p:cNvSpPr>
          <p:nvPr>
            <p:ph sz="quarter" idx="1"/>
          </p:nvPr>
        </p:nvSpPr>
        <p:spPr/>
        <p:txBody>
          <a:bodyPr>
            <a:normAutofit/>
          </a:bodyPr>
          <a:lstStyle/>
          <a:p>
            <a:pPr lvl="1">
              <a:lnSpc>
                <a:spcPct val="90000"/>
              </a:lnSpc>
            </a:pPr>
            <a:r>
              <a:rPr lang="en-US" sz="3600" dirty="0" smtClean="0"/>
              <a:t>I approve this ad </a:t>
            </a:r>
            <a:r>
              <a:rPr lang="en-US" sz="3600" dirty="0" smtClean="0">
                <a:sym typeface="Wingdings" panose="05000000000000000000" pitchFamily="2" charset="2"/>
              </a:rPr>
              <a:t></a:t>
            </a:r>
            <a:r>
              <a:rPr lang="en-US" sz="3600" dirty="0" smtClean="0"/>
              <a:t>.</a:t>
            </a:r>
          </a:p>
          <a:p>
            <a:pPr lvl="1">
              <a:lnSpc>
                <a:spcPct val="90000"/>
              </a:lnSpc>
            </a:pPr>
            <a:endParaRPr lang="en-US" sz="3600" dirty="0"/>
          </a:p>
        </p:txBody>
      </p:sp>
    </p:spTree>
    <p:extLst>
      <p:ext uri="{BB962C8B-B14F-4D97-AF65-F5344CB8AC3E}">
        <p14:creationId xmlns:p14="http://schemas.microsoft.com/office/powerpoint/2010/main" val="3125436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smtClean="0"/>
              <a:t>Aside: Stop Regional JUNK SCIENCE</a:t>
            </a:r>
            <a:endParaRPr lang="en-US" u="sng" dirty="0"/>
          </a:p>
        </p:txBody>
      </p:sp>
      <p:sp>
        <p:nvSpPr>
          <p:cNvPr id="3" name="Slide Number Placeholder 2"/>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F335AA0-0C2D-4D7F-91FC-AD1CE36198C8}" type="slidenum">
              <a:rPr kumimoji="0" lang="en-US" sz="1400" b="0" i="0" u="none" strike="noStrike" kern="1200" cap="none" spc="0" normalizeH="0" baseline="0" noProof="0" smtClean="0">
                <a:ln>
                  <a:noFill/>
                </a:ln>
                <a:solidFill>
                  <a:srgbClr val="FFFFFF"/>
                </a:solidFill>
                <a:effectLst/>
                <a:uLnTx/>
                <a:uFillTx/>
                <a:latin typeface="Franklin Gothic Book"/>
                <a:ea typeface="+mj-ea"/>
                <a:cs typeface="+mj-cs"/>
              </a:rPr>
              <a:pPr marL="0" marR="0" lvl="0" indent="0" algn="ctr" defTabSz="457200" rtl="0" eaLnBrk="1" fontAlgn="auto" latinLnBrk="0" hangingPunct="1">
                <a:lnSpc>
                  <a:spcPct val="100000"/>
                </a:lnSpc>
                <a:spcBef>
                  <a:spcPts val="0"/>
                </a:spcBef>
                <a:spcAft>
                  <a:spcPts val="0"/>
                </a:spcAft>
                <a:buClrTx/>
                <a:buSzTx/>
                <a:buFontTx/>
                <a:buNone/>
                <a:tabLst/>
                <a:defRPr/>
              </a:pPr>
              <a:t>31</a:t>
            </a:fld>
            <a:endParaRPr kumimoji="0" lang="en-US" sz="1400" b="0" i="0" u="none" strike="noStrike" kern="1200" cap="none" spc="0" normalizeH="0" baseline="0" noProof="0" dirty="0">
              <a:ln>
                <a:noFill/>
              </a:ln>
              <a:solidFill>
                <a:srgbClr val="FFFFFF"/>
              </a:solidFill>
              <a:effectLst/>
              <a:uLnTx/>
              <a:uFillTx/>
              <a:latin typeface="Franklin Gothic Book"/>
              <a:ea typeface="+mj-ea"/>
              <a:cs typeface="+mj-cs"/>
            </a:endParaRPr>
          </a:p>
        </p:txBody>
      </p:sp>
      <p:sp>
        <p:nvSpPr>
          <p:cNvPr id="4" name="Content Placeholder 3"/>
          <p:cNvSpPr>
            <a:spLocks noGrp="1"/>
          </p:cNvSpPr>
          <p:nvPr>
            <p:ph sz="quarter" idx="1"/>
          </p:nvPr>
        </p:nvSpPr>
        <p:spPr/>
        <p:txBody>
          <a:bodyPr>
            <a:normAutofit fontScale="92500"/>
          </a:bodyPr>
          <a:lstStyle/>
          <a:p>
            <a:pPr lvl="1">
              <a:lnSpc>
                <a:spcPct val="90000"/>
              </a:lnSpc>
            </a:pPr>
            <a:r>
              <a:rPr lang="en-US" sz="3000" dirty="0" smtClean="0"/>
              <a:t>We need to be at the forefront of fighting </a:t>
            </a:r>
            <a:r>
              <a:rPr lang="en-US" sz="3000" u="sng" dirty="0" smtClean="0"/>
              <a:t>JUNK SCIENCE </a:t>
            </a:r>
            <a:r>
              <a:rPr lang="en-US" sz="3000" dirty="0" smtClean="0"/>
              <a:t>in our field. Good policy comes from facts, not propaganda.</a:t>
            </a:r>
          </a:p>
          <a:p>
            <a:pPr lvl="2">
              <a:lnSpc>
                <a:spcPct val="90000"/>
              </a:lnSpc>
            </a:pPr>
            <a:r>
              <a:rPr lang="en-US" sz="2600" dirty="0" smtClean="0"/>
              <a:t>CRENET has an award for the most outrageous impact study.</a:t>
            </a:r>
          </a:p>
          <a:p>
            <a:pPr lvl="2">
              <a:lnSpc>
                <a:spcPct val="90000"/>
              </a:lnSpc>
            </a:pPr>
            <a:r>
              <a:rPr lang="en-US" sz="2600" dirty="0" smtClean="0"/>
              <a:t>My nominee is Donald Trump on the impact of Saudi military sales.</a:t>
            </a:r>
          </a:p>
          <a:p>
            <a:pPr lvl="1">
              <a:lnSpc>
                <a:spcPct val="90000"/>
              </a:lnSpc>
            </a:pPr>
            <a:r>
              <a:rPr lang="en-US" sz="3000" dirty="0" smtClean="0"/>
              <a:t>My nominee is from North Carolina State University on an agriculture “fact sheet,” but it could come from any industry. It drew my attention from a </a:t>
            </a:r>
            <a:r>
              <a:rPr lang="en-US" sz="3000" i="1" dirty="0" smtClean="0"/>
              <a:t>Wash Post</a:t>
            </a:r>
            <a:r>
              <a:rPr lang="en-US" sz="3000" dirty="0" smtClean="0"/>
              <a:t> article.</a:t>
            </a:r>
          </a:p>
          <a:p>
            <a:pPr lvl="2">
              <a:lnSpc>
                <a:spcPct val="90000"/>
              </a:lnSpc>
            </a:pPr>
            <a:r>
              <a:rPr lang="en-US" sz="2600" dirty="0" smtClean="0"/>
              <a:t>Last year I gave numerous example from oil and gas of over-exaggerated predictions of job creation.</a:t>
            </a:r>
          </a:p>
          <a:p>
            <a:pPr lvl="1">
              <a:lnSpc>
                <a:spcPct val="90000"/>
              </a:lnSpc>
            </a:pPr>
            <a:r>
              <a:rPr lang="en-US" sz="3000" dirty="0" smtClean="0"/>
              <a:t>Disappointing it came from a university.</a:t>
            </a:r>
          </a:p>
          <a:p>
            <a:pPr lvl="1">
              <a:lnSpc>
                <a:spcPct val="90000"/>
              </a:lnSpc>
            </a:pPr>
            <a:r>
              <a:rPr lang="en-US" sz="3000" dirty="0" smtClean="0"/>
              <a:t>Basically, NCSU’s extension economists wants us to believe that North Carolina’s level of development is of a developing country with the high agriculture shares one would find there—e.g., double of Chile. </a:t>
            </a:r>
          </a:p>
          <a:p>
            <a:pPr lvl="1">
              <a:lnSpc>
                <a:spcPct val="90000"/>
              </a:lnSpc>
            </a:pPr>
            <a:endParaRPr lang="en-US" sz="3000" dirty="0" smtClean="0"/>
          </a:p>
          <a:p>
            <a:pPr lvl="1">
              <a:lnSpc>
                <a:spcPct val="90000"/>
              </a:lnSpc>
            </a:pPr>
            <a:endParaRPr lang="en-US" sz="3000" dirty="0"/>
          </a:p>
        </p:txBody>
      </p:sp>
    </p:spTree>
    <p:extLst>
      <p:ext uri="{BB962C8B-B14F-4D97-AF65-F5344CB8AC3E}">
        <p14:creationId xmlns:p14="http://schemas.microsoft.com/office/powerpoint/2010/main" val="1997523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6634" t="18927" r="1" b="-512"/>
          <a:stretch/>
        </p:blipFill>
        <p:spPr>
          <a:xfrm>
            <a:off x="228600" y="2300289"/>
            <a:ext cx="8115300" cy="4557712"/>
          </a:xfrm>
          <a:prstGeom prst="rect">
            <a:avLst/>
          </a:prstGeom>
        </p:spPr>
      </p:pic>
      <p:pic>
        <p:nvPicPr>
          <p:cNvPr id="4" name="Picture 3"/>
          <p:cNvPicPr>
            <a:picLocks noChangeAspect="1"/>
          </p:cNvPicPr>
          <p:nvPr/>
        </p:nvPicPr>
        <p:blipFill>
          <a:blip r:embed="rId3"/>
          <a:stretch>
            <a:fillRect/>
          </a:stretch>
        </p:blipFill>
        <p:spPr>
          <a:xfrm>
            <a:off x="200510" y="204341"/>
            <a:ext cx="8809561" cy="2138809"/>
          </a:xfrm>
          <a:prstGeom prst="rect">
            <a:avLst/>
          </a:prstGeom>
        </p:spPr>
      </p:pic>
    </p:spTree>
    <p:extLst>
      <p:ext uri="{BB962C8B-B14F-4D97-AF65-F5344CB8AC3E}">
        <p14:creationId xmlns:p14="http://schemas.microsoft.com/office/powerpoint/2010/main" val="1969299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5801" y="457201"/>
            <a:ext cx="7486650" cy="3309526"/>
          </a:xfrm>
          <a:prstGeom prst="rect">
            <a:avLst/>
          </a:prstGeom>
        </p:spPr>
      </p:pic>
      <p:sp>
        <p:nvSpPr>
          <p:cNvPr id="4" name="TextBox 3"/>
          <p:cNvSpPr txBox="1"/>
          <p:nvPr/>
        </p:nvSpPr>
        <p:spPr>
          <a:xfrm>
            <a:off x="614364" y="4335572"/>
            <a:ext cx="7629524" cy="1815882"/>
          </a:xfrm>
          <a:prstGeom prst="rect">
            <a:avLst/>
          </a:prstGeom>
          <a:noFill/>
        </p:spPr>
        <p:txBody>
          <a:bodyPr wrap="square" rtlCol="0">
            <a:spAutoFit/>
          </a:bodyPr>
          <a:lstStyle/>
          <a:p>
            <a:pPr marL="514350" indent="-514350">
              <a:buAutoNum type="arabicPeriod"/>
            </a:pPr>
            <a:r>
              <a:rPr lang="en-US" sz="2800" b="1" dirty="0" smtClean="0"/>
              <a:t>Almost 17% is exactly 1/6</a:t>
            </a:r>
            <a:r>
              <a:rPr lang="en-US" sz="2800" b="1" baseline="30000" dirty="0" smtClean="0"/>
              <a:t>th</a:t>
            </a:r>
            <a:r>
              <a:rPr lang="en-US" sz="2800" b="1" dirty="0" smtClean="0"/>
              <a:t> and not one-fifth! </a:t>
            </a:r>
          </a:p>
          <a:p>
            <a:pPr marL="514350" indent="-514350">
              <a:buAutoNum type="arabicPeriod"/>
            </a:pPr>
            <a:r>
              <a:rPr lang="en-US" sz="2800" b="1" dirty="0" smtClean="0"/>
              <a:t>in 2016, farm, forestry, fishing, and related industries actually accounted for 1.6% of total NC employment (including proprietors). </a:t>
            </a:r>
            <a:endParaRPr lang="en-US" sz="2800" b="1" dirty="0"/>
          </a:p>
        </p:txBody>
      </p:sp>
    </p:spTree>
    <p:extLst>
      <p:ext uri="{BB962C8B-B14F-4D97-AF65-F5344CB8AC3E}">
        <p14:creationId xmlns:p14="http://schemas.microsoft.com/office/powerpoint/2010/main" val="3445976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9831" y="0"/>
            <a:ext cx="6001094" cy="6528580"/>
          </a:xfrm>
          <a:prstGeom prst="rect">
            <a:avLst/>
          </a:prstGeom>
        </p:spPr>
      </p:pic>
    </p:spTree>
    <p:extLst>
      <p:ext uri="{BB962C8B-B14F-4D97-AF65-F5344CB8AC3E}">
        <p14:creationId xmlns:p14="http://schemas.microsoft.com/office/powerpoint/2010/main" val="556259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3895" y="0"/>
            <a:ext cx="4853867" cy="6858000"/>
          </a:xfrm>
          <a:prstGeom prst="rect">
            <a:avLst/>
          </a:prstGeom>
        </p:spPr>
      </p:pic>
      <p:pic>
        <p:nvPicPr>
          <p:cNvPr id="3" name="Picture 2"/>
          <p:cNvPicPr>
            <a:picLocks noChangeAspect="1"/>
          </p:cNvPicPr>
          <p:nvPr/>
        </p:nvPicPr>
        <p:blipFill>
          <a:blip r:embed="rId3"/>
          <a:stretch>
            <a:fillRect/>
          </a:stretch>
        </p:blipFill>
        <p:spPr>
          <a:xfrm>
            <a:off x="4584272" y="0"/>
            <a:ext cx="4559728" cy="6586538"/>
          </a:xfrm>
          <a:prstGeom prst="rect">
            <a:avLst/>
          </a:prstGeom>
        </p:spPr>
      </p:pic>
      <p:sp>
        <p:nvSpPr>
          <p:cNvPr id="4" name="Rectangle 3"/>
          <p:cNvSpPr/>
          <p:nvPr/>
        </p:nvSpPr>
        <p:spPr>
          <a:xfrm>
            <a:off x="103895" y="3886200"/>
            <a:ext cx="4339518" cy="105727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4313" y="4943475"/>
            <a:ext cx="4369959" cy="95726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814888" y="1971675"/>
            <a:ext cx="4114800" cy="101441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14888" y="3257550"/>
            <a:ext cx="4114800" cy="1071563"/>
          </a:xfrm>
          <a:prstGeom prst="rect">
            <a:avLst/>
          </a:prstGeom>
          <a:noFill/>
          <a:ln w="381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240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3287" y="485776"/>
            <a:ext cx="6214713" cy="4681112"/>
          </a:xfrm>
          <a:prstGeom prst="rect">
            <a:avLst/>
          </a:prstGeom>
        </p:spPr>
      </p:pic>
    </p:spTree>
    <p:extLst>
      <p:ext uri="{BB962C8B-B14F-4D97-AF65-F5344CB8AC3E}">
        <p14:creationId xmlns:p14="http://schemas.microsoft.com/office/powerpoint/2010/main" val="1330771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smtClean="0"/>
              <a:t>Regional JUNK SCIENCE</a:t>
            </a:r>
            <a:endParaRPr lang="en-US" u="sng" dirty="0"/>
          </a:p>
        </p:txBody>
      </p:sp>
      <p:sp>
        <p:nvSpPr>
          <p:cNvPr id="3" name="Slide Number Placeholder 2"/>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F335AA0-0C2D-4D7F-91FC-AD1CE36198C8}" type="slidenum">
              <a:rPr kumimoji="0" lang="en-US" sz="1400" b="0" i="0" u="none" strike="noStrike" kern="1200" cap="none" spc="0" normalizeH="0" baseline="0" noProof="0" smtClean="0">
                <a:ln>
                  <a:noFill/>
                </a:ln>
                <a:solidFill>
                  <a:srgbClr val="FFFFFF"/>
                </a:solidFill>
                <a:effectLst/>
                <a:uLnTx/>
                <a:uFillTx/>
                <a:latin typeface="Franklin Gothic Book"/>
                <a:ea typeface="+mj-ea"/>
                <a:cs typeface="+mj-cs"/>
              </a:rPr>
              <a:pPr marL="0" marR="0" lvl="0" indent="0" algn="ctr" defTabSz="457200" rtl="0" eaLnBrk="1" fontAlgn="auto" latinLnBrk="0" hangingPunct="1">
                <a:lnSpc>
                  <a:spcPct val="100000"/>
                </a:lnSpc>
                <a:spcBef>
                  <a:spcPts val="0"/>
                </a:spcBef>
                <a:spcAft>
                  <a:spcPts val="0"/>
                </a:spcAft>
                <a:buClrTx/>
                <a:buSzTx/>
                <a:buFontTx/>
                <a:buNone/>
                <a:tabLst/>
                <a:defRPr/>
              </a:pPr>
              <a:t>37</a:t>
            </a:fld>
            <a:endParaRPr kumimoji="0" lang="en-US" sz="1400" b="0" i="0" u="none" strike="noStrike" kern="1200" cap="none" spc="0" normalizeH="0" baseline="0" noProof="0" dirty="0">
              <a:ln>
                <a:noFill/>
              </a:ln>
              <a:solidFill>
                <a:srgbClr val="FFFFFF"/>
              </a:solidFill>
              <a:effectLst/>
              <a:uLnTx/>
              <a:uFillTx/>
              <a:latin typeface="Franklin Gothic Book"/>
              <a:ea typeface="+mj-ea"/>
              <a:cs typeface="+mj-cs"/>
            </a:endParaRPr>
          </a:p>
        </p:txBody>
      </p:sp>
      <p:sp>
        <p:nvSpPr>
          <p:cNvPr id="4" name="Content Placeholder 3"/>
          <p:cNvSpPr>
            <a:spLocks noGrp="1"/>
          </p:cNvSpPr>
          <p:nvPr>
            <p:ph sz="quarter" idx="1"/>
          </p:nvPr>
        </p:nvSpPr>
        <p:spPr>
          <a:xfrm>
            <a:off x="76200" y="1066800"/>
            <a:ext cx="8915400" cy="5791200"/>
          </a:xfrm>
        </p:spPr>
        <p:txBody>
          <a:bodyPr>
            <a:normAutofit fontScale="40000" lnSpcReduction="20000"/>
          </a:bodyPr>
          <a:lstStyle/>
          <a:p>
            <a:pPr marL="182880" lvl="1">
              <a:lnSpc>
                <a:spcPct val="91000"/>
              </a:lnSpc>
              <a:spcBef>
                <a:spcPts val="0"/>
              </a:spcBef>
              <a:spcAft>
                <a:spcPts val="800"/>
              </a:spcAft>
            </a:pPr>
            <a:r>
              <a:rPr lang="en-US" sz="6800" dirty="0" smtClean="0"/>
              <a:t>Let’s see, if North Carolina banned (real) agriculture, all of its clothing stores, grocery stores, etc. would close down??</a:t>
            </a:r>
          </a:p>
          <a:p>
            <a:pPr marL="182880" lvl="1">
              <a:lnSpc>
                <a:spcPct val="91000"/>
              </a:lnSpc>
              <a:spcBef>
                <a:spcPts val="0"/>
              </a:spcBef>
              <a:spcAft>
                <a:spcPts val="800"/>
              </a:spcAft>
            </a:pPr>
            <a:r>
              <a:rPr lang="en-US" sz="6800" dirty="0" smtClean="0"/>
              <a:t>Use manufacturing and education as counter examples for further </a:t>
            </a:r>
            <a:r>
              <a:rPr lang="en-US" sz="6800" b="1" i="1" dirty="0" err="1"/>
              <a:t>Reductio</a:t>
            </a:r>
            <a:r>
              <a:rPr lang="en-US" sz="6800" b="1" i="1" dirty="0"/>
              <a:t> ad </a:t>
            </a:r>
            <a:r>
              <a:rPr lang="en-US" sz="6800" b="1" i="1" dirty="0" smtClean="0"/>
              <a:t>absurdum. My “silly” examples are actually better.</a:t>
            </a:r>
          </a:p>
          <a:p>
            <a:pPr marL="182880" lvl="1">
              <a:lnSpc>
                <a:spcPct val="91000"/>
              </a:lnSpc>
              <a:spcBef>
                <a:spcPts val="0"/>
              </a:spcBef>
              <a:spcAft>
                <a:spcPts val="800"/>
              </a:spcAft>
            </a:pPr>
            <a:r>
              <a:rPr lang="en-US" sz="6800" dirty="0" smtClean="0"/>
              <a:t>Walmart and virtually all retailers are manufacturers because they sell manufactured products.</a:t>
            </a:r>
          </a:p>
          <a:p>
            <a:pPr marL="182880" lvl="1">
              <a:lnSpc>
                <a:spcPct val="91000"/>
              </a:lnSpc>
              <a:spcBef>
                <a:spcPts val="0"/>
              </a:spcBef>
              <a:spcAft>
                <a:spcPts val="800"/>
              </a:spcAft>
            </a:pPr>
            <a:r>
              <a:rPr lang="en-US" sz="6800" dirty="0" smtClean="0"/>
              <a:t>Grocery stores (e.g., Kroger) should be manufacturing because they sell products that have been manufactured.</a:t>
            </a:r>
          </a:p>
          <a:p>
            <a:pPr marL="182880" lvl="1">
              <a:lnSpc>
                <a:spcPct val="91000"/>
              </a:lnSpc>
              <a:spcBef>
                <a:spcPts val="0"/>
              </a:spcBef>
              <a:spcAft>
                <a:spcPts val="800"/>
              </a:spcAft>
            </a:pPr>
            <a:r>
              <a:rPr lang="en-US" sz="6800" dirty="0" smtClean="0"/>
              <a:t>Government should be included in manufacturing because they use manufactured products as inputs.</a:t>
            </a:r>
          </a:p>
          <a:p>
            <a:pPr marL="182880" lvl="1">
              <a:lnSpc>
                <a:spcPct val="91000"/>
              </a:lnSpc>
              <a:spcBef>
                <a:spcPts val="0"/>
              </a:spcBef>
              <a:spcAft>
                <a:spcPts val="800"/>
              </a:spcAft>
            </a:pPr>
            <a:r>
              <a:rPr lang="en-US" sz="6800" dirty="0" smtClean="0"/>
              <a:t>QED, because every sector uses manufactured goods, manufacturing “accounts for 100% of jobs and income in our economy.”</a:t>
            </a:r>
          </a:p>
          <a:p>
            <a:pPr marL="182880" lvl="1">
              <a:lnSpc>
                <a:spcPct val="91000"/>
              </a:lnSpc>
              <a:spcBef>
                <a:spcPts val="0"/>
              </a:spcBef>
              <a:spcAft>
                <a:spcPts val="800"/>
              </a:spcAft>
            </a:pPr>
            <a:r>
              <a:rPr lang="en-US" sz="6800" dirty="0" smtClean="0"/>
              <a:t>Or education is 100% of the economy because every industry uses educated workers as an input. </a:t>
            </a:r>
          </a:p>
          <a:p>
            <a:pPr marL="182880" lvl="1">
              <a:lnSpc>
                <a:spcPct val="91000"/>
              </a:lnSpc>
              <a:spcBef>
                <a:spcPts val="0"/>
              </a:spcBef>
              <a:spcAft>
                <a:spcPts val="800"/>
              </a:spcAft>
            </a:pPr>
            <a:r>
              <a:rPr lang="en-US" sz="6800" dirty="0" smtClean="0"/>
              <a:t>Human capital has a vastly higher share of VA in the economy than the NC ag example.</a:t>
            </a:r>
            <a:endParaRPr lang="en-US" sz="6800" dirty="0"/>
          </a:p>
          <a:p>
            <a:pPr lvl="1">
              <a:lnSpc>
                <a:spcPct val="90000"/>
              </a:lnSpc>
            </a:pPr>
            <a:endParaRPr lang="en-US" sz="3000" dirty="0" smtClean="0"/>
          </a:p>
          <a:p>
            <a:pPr lvl="1">
              <a:lnSpc>
                <a:spcPct val="90000"/>
              </a:lnSpc>
            </a:pPr>
            <a:endParaRPr lang="en-US" sz="3000" dirty="0"/>
          </a:p>
        </p:txBody>
      </p:sp>
    </p:spTree>
    <p:extLst>
      <p:ext uri="{BB962C8B-B14F-4D97-AF65-F5344CB8AC3E}">
        <p14:creationId xmlns:p14="http://schemas.microsoft.com/office/powerpoint/2010/main" val="11925986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88AF36-A115-4BA9-AADA-191EA33B0BD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0402" y="321243"/>
            <a:ext cx="9769326" cy="4210344"/>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961D0E2-D89F-4AEF-8C64-08F19DBDD90E}"/>
                  </a:ext>
                </a:extLst>
              </p:cNvPr>
              <p:cNvSpPr txBox="1"/>
              <p:nvPr/>
            </p:nvSpPr>
            <p:spPr>
              <a:xfrm>
                <a:off x="237144" y="4752460"/>
                <a:ext cx="8735406" cy="2356414"/>
              </a:xfrm>
              <a:prstGeom prst="rect">
                <a:avLst/>
              </a:prstGeom>
              <a:noFill/>
            </p:spPr>
            <p:txBody>
              <a:bodyPr wrap="square" rtlCol="0">
                <a:spAutoFit/>
              </a:bodyPr>
              <a:lstStyle/>
              <a:p>
                <a:pPr defTabSz="685800">
                  <a:defRPr/>
                </a:pPr>
                <a:r>
                  <a:rPr lang="en-US" sz="1350" dirty="0">
                    <a:solidFill>
                      <a:prstClr val="black"/>
                    </a:solidFill>
                    <a:latin typeface="Calibri" panose="020F0502020204030204"/>
                  </a:rPr>
                  <a:t>Source: Authors’ calculations based on BEA data.</a:t>
                </a:r>
              </a:p>
              <a:p>
                <a:pPr defTabSz="685800">
                  <a:defRPr/>
                </a:pPr>
                <a:r>
                  <a:rPr lang="en-US" sz="2400" dirty="0">
                    <a:solidFill>
                      <a:prstClr val="black"/>
                    </a:solidFill>
                    <a:latin typeface="Calibri" panose="020F0502020204030204"/>
                  </a:rPr>
                  <a:t>Shift Share computed as: </a:t>
                </a:r>
                <a14:m>
                  <m:oMath xmlns:m="http://schemas.openxmlformats.org/officeDocument/2006/math">
                    <m:r>
                      <a:rPr lang="en-US" sz="2400" i="1">
                        <a:solidFill>
                          <a:prstClr val="black"/>
                        </a:solidFill>
                        <a:latin typeface="Cambria Math" panose="02040503050406030204" pitchFamily="18" charset="0"/>
                      </a:rPr>
                      <m:t>𝑆𝑆𝐼</m:t>
                    </m:r>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panose="02040503050406030204" pitchFamily="18" charset="0"/>
                          </a:rPr>
                          <m:t>𝑀</m:t>
                        </m:r>
                      </m:e>
                      <m:sub>
                        <m:r>
                          <a:rPr lang="en-US" sz="2400" i="1">
                            <a:solidFill>
                              <a:prstClr val="black"/>
                            </a:solidFill>
                            <a:latin typeface="Cambria Math" panose="02040503050406030204" pitchFamily="18" charset="0"/>
                          </a:rPr>
                          <m:t>𝑖𝑡</m:t>
                        </m:r>
                      </m:sub>
                    </m:sSub>
                    <m:r>
                      <a:rPr lang="en-US" sz="2400" i="1">
                        <a:solidFill>
                          <a:prstClr val="black"/>
                        </a:solidFill>
                        <a:latin typeface="Cambria Math" panose="02040503050406030204" pitchFamily="18" charset="0"/>
                      </a:rPr>
                      <m:t>=</m:t>
                    </m:r>
                    <m:nary>
                      <m:naryPr>
                        <m:chr m:val="∑"/>
                        <m:limLoc m:val="undOvr"/>
                        <m:ctrlPr>
                          <a:rPr lang="en-US" sz="2400" i="1">
                            <a:solidFill>
                              <a:prstClr val="black"/>
                            </a:solidFill>
                            <a:latin typeface="Cambria Math" panose="02040503050406030204" pitchFamily="18" charset="0"/>
                          </a:rPr>
                        </m:ctrlPr>
                      </m:naryPr>
                      <m:sub>
                        <m:r>
                          <a:rPr lang="en-US" sz="2400" i="1">
                            <a:solidFill>
                              <a:prstClr val="black"/>
                            </a:solidFill>
                            <a:latin typeface="Cambria Math" panose="02040503050406030204" pitchFamily="18" charset="0"/>
                          </a:rPr>
                          <m:t>𝑗</m:t>
                        </m:r>
                        <m:r>
                          <a:rPr lang="en-US" sz="2400" i="1">
                            <a:solidFill>
                              <a:prstClr val="black"/>
                            </a:solidFill>
                            <a:latin typeface="Cambria Math" panose="02040503050406030204" pitchFamily="18" charset="0"/>
                          </a:rPr>
                          <m:t>=1</m:t>
                        </m:r>
                      </m:sub>
                      <m:sup>
                        <m:r>
                          <a:rPr lang="en-US" sz="2400" i="1">
                            <a:solidFill>
                              <a:prstClr val="black"/>
                            </a:solidFill>
                            <a:latin typeface="Cambria Math" panose="02040503050406030204" pitchFamily="18" charset="0"/>
                          </a:rPr>
                          <m:t>𝑛</m:t>
                        </m:r>
                      </m:sup>
                      <m:e>
                        <m:d>
                          <m:dPr>
                            <m:begChr m:val="["/>
                            <m:endChr m:val="]"/>
                            <m:ctrlPr>
                              <a:rPr lang="en-US" sz="2400" i="1">
                                <a:solidFill>
                                  <a:prstClr val="black"/>
                                </a:solidFill>
                                <a:latin typeface="Cambria Math" panose="02040503050406030204" pitchFamily="18" charset="0"/>
                              </a:rPr>
                            </m:ctrlPr>
                          </m:dPr>
                          <m:e>
                            <m:r>
                              <a:rPr lang="en-US" sz="2400" i="1">
                                <a:solidFill>
                                  <a:prstClr val="black"/>
                                </a:solidFill>
                                <a:latin typeface="Cambria Math" panose="02040503050406030204" pitchFamily="18" charset="0"/>
                              </a:rPr>
                              <m:t>𝑆</m:t>
                            </m:r>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panose="02040503050406030204" pitchFamily="18" charset="0"/>
                                  </a:rPr>
                                  <m:t>h</m:t>
                                </m:r>
                              </m:e>
                              <m:sub>
                                <m:r>
                                  <a:rPr lang="en-US" sz="2400" i="1">
                                    <a:solidFill>
                                      <a:prstClr val="black"/>
                                    </a:solidFill>
                                    <a:latin typeface="Cambria Math" panose="02040503050406030204" pitchFamily="18" charset="0"/>
                                  </a:rPr>
                                  <m:t>𝑖𝑗𝑡</m:t>
                                </m:r>
                                <m:r>
                                  <a:rPr lang="en-US" sz="2400" i="1">
                                    <a:solidFill>
                                      <a:prstClr val="black"/>
                                    </a:solidFill>
                                    <a:latin typeface="Cambria Math" panose="02040503050406030204" pitchFamily="18" charset="0"/>
                                  </a:rPr>
                                  <m:t>−1</m:t>
                                </m:r>
                              </m:sub>
                            </m:sSub>
                            <m:r>
                              <a:rPr lang="en-US" sz="2400" i="1">
                                <a:solidFill>
                                  <a:prstClr val="black"/>
                                </a:solidFill>
                                <a:latin typeface="Cambria Math" panose="02040503050406030204" pitchFamily="18" charset="0"/>
                              </a:rPr>
                              <m:t>∙</m:t>
                            </m:r>
                            <m:f>
                              <m:fPr>
                                <m:ctrlPr>
                                  <a:rPr lang="en-US" sz="2400" i="1">
                                    <a:solidFill>
                                      <a:prstClr val="black"/>
                                    </a:solidFill>
                                    <a:latin typeface="Cambria Math" panose="02040503050406030204" pitchFamily="18" charset="0"/>
                                  </a:rPr>
                                </m:ctrlPr>
                              </m:fPr>
                              <m:num>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panose="02040503050406030204" pitchFamily="18" charset="0"/>
                                      </a:rPr>
                                      <m:t>𝐸</m:t>
                                    </m:r>
                                  </m:e>
                                  <m:sub>
                                    <m:r>
                                      <a:rPr lang="en-US" sz="2400" i="1">
                                        <a:solidFill>
                                          <a:prstClr val="black"/>
                                        </a:solidFill>
                                        <a:latin typeface="Cambria Math" panose="02040503050406030204" pitchFamily="18" charset="0"/>
                                      </a:rPr>
                                      <m:t>𝑗𝑡</m:t>
                                    </m:r>
                                  </m:sub>
                                </m:sSub>
                                <m:r>
                                  <a:rPr lang="en-US" sz="2400" i="1">
                                    <a:solidFill>
                                      <a:prstClr val="black"/>
                                    </a:solidFill>
                                    <a:latin typeface="Cambria Math" panose="02040503050406030204" pitchFamily="18" charset="0"/>
                                  </a:rPr>
                                  <m:t>−</m:t>
                                </m:r>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panose="02040503050406030204" pitchFamily="18" charset="0"/>
                                      </a:rPr>
                                      <m:t>𝐸</m:t>
                                    </m:r>
                                  </m:e>
                                  <m:sub>
                                    <m:r>
                                      <a:rPr lang="en-US" sz="2400" i="1">
                                        <a:solidFill>
                                          <a:prstClr val="black"/>
                                        </a:solidFill>
                                        <a:latin typeface="Cambria Math" panose="02040503050406030204" pitchFamily="18" charset="0"/>
                                      </a:rPr>
                                      <m:t>𝑗𝑡</m:t>
                                    </m:r>
                                    <m:r>
                                      <a:rPr lang="en-US" sz="2400" i="1">
                                        <a:solidFill>
                                          <a:prstClr val="black"/>
                                        </a:solidFill>
                                        <a:latin typeface="Cambria Math" panose="02040503050406030204" pitchFamily="18" charset="0"/>
                                      </a:rPr>
                                      <m:t>−1</m:t>
                                    </m:r>
                                  </m:sub>
                                </m:sSub>
                              </m:num>
                              <m:den>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panose="02040503050406030204" pitchFamily="18" charset="0"/>
                                      </a:rPr>
                                      <m:t>𝐸</m:t>
                                    </m:r>
                                  </m:e>
                                  <m:sub>
                                    <m:r>
                                      <a:rPr lang="en-US" sz="2400" i="1">
                                        <a:solidFill>
                                          <a:prstClr val="black"/>
                                        </a:solidFill>
                                        <a:latin typeface="Cambria Math" panose="02040503050406030204" pitchFamily="18" charset="0"/>
                                      </a:rPr>
                                      <m:t>𝑗𝑡</m:t>
                                    </m:r>
                                    <m:r>
                                      <a:rPr lang="en-US" sz="2400" i="1">
                                        <a:solidFill>
                                          <a:prstClr val="black"/>
                                        </a:solidFill>
                                        <a:latin typeface="Cambria Math" panose="02040503050406030204" pitchFamily="18" charset="0"/>
                                      </a:rPr>
                                      <m:t>−1</m:t>
                                    </m:r>
                                  </m:sub>
                                </m:sSub>
                              </m:den>
                            </m:f>
                          </m:e>
                        </m:d>
                      </m:e>
                    </m:nary>
                  </m:oMath>
                </a14:m>
                <a:r>
                  <a:rPr lang="en-US" sz="2400" dirty="0">
                    <a:solidFill>
                      <a:prstClr val="black"/>
                    </a:solidFill>
                    <a:latin typeface="Calibri" panose="020F0502020204030204"/>
                  </a:rPr>
                  <a:t>. Where, </a:t>
                </a:r>
                <a14:m>
                  <m:oMath xmlns:m="http://schemas.openxmlformats.org/officeDocument/2006/math">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panose="02040503050406030204" pitchFamily="18" charset="0"/>
                          </a:rPr>
                          <m:t>𝐸</m:t>
                        </m:r>
                      </m:e>
                      <m:sub>
                        <m:r>
                          <a:rPr lang="en-US" sz="2400" i="1">
                            <a:solidFill>
                              <a:prstClr val="black"/>
                            </a:solidFill>
                            <a:latin typeface="Cambria Math" panose="02040503050406030204" pitchFamily="18" charset="0"/>
                          </a:rPr>
                          <m:t>𝑗𝑡</m:t>
                        </m:r>
                      </m:sub>
                    </m:sSub>
                  </m:oMath>
                </a14:m>
                <a:r>
                  <a:rPr lang="en-US" sz="2400" dirty="0">
                    <a:solidFill>
                      <a:prstClr val="black"/>
                    </a:solidFill>
                    <a:latin typeface="Calibri" panose="020F0502020204030204"/>
                  </a:rPr>
                  <a:t> is the national employment in industry </a:t>
                </a:r>
                <a:r>
                  <a:rPr lang="en-US" sz="2400" i="1" dirty="0">
                    <a:solidFill>
                      <a:prstClr val="black"/>
                    </a:solidFill>
                    <a:latin typeface="Calibri" panose="020F0502020204030204"/>
                  </a:rPr>
                  <a:t>j </a:t>
                </a:r>
                <a:r>
                  <a:rPr lang="en-US" sz="2400" dirty="0">
                    <a:solidFill>
                      <a:prstClr val="black"/>
                    </a:solidFill>
                    <a:latin typeface="Calibri" panose="020F0502020204030204"/>
                  </a:rPr>
                  <a:t>at time </a:t>
                </a:r>
                <a:r>
                  <a:rPr lang="en-US" sz="2400" i="1" dirty="0">
                    <a:solidFill>
                      <a:prstClr val="black"/>
                    </a:solidFill>
                    <a:latin typeface="Calibri" panose="020F0502020204030204"/>
                  </a:rPr>
                  <a:t>t</a:t>
                </a:r>
                <a:r>
                  <a:rPr lang="en-US" sz="2400" dirty="0">
                    <a:solidFill>
                      <a:prstClr val="black"/>
                    </a:solidFill>
                    <a:latin typeface="Calibri" panose="020F0502020204030204"/>
                  </a:rPr>
                  <a:t>, and </a:t>
                </a:r>
                <a14:m>
                  <m:oMath xmlns:m="http://schemas.openxmlformats.org/officeDocument/2006/math">
                    <m:r>
                      <a:rPr lang="en-US" sz="2400" i="1">
                        <a:solidFill>
                          <a:prstClr val="black"/>
                        </a:solidFill>
                        <a:latin typeface="Cambria Math" panose="02040503050406030204" pitchFamily="18" charset="0"/>
                      </a:rPr>
                      <m:t>𝑆</m:t>
                    </m:r>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panose="02040503050406030204" pitchFamily="18" charset="0"/>
                          </a:rPr>
                          <m:t>h</m:t>
                        </m:r>
                      </m:e>
                      <m:sub>
                        <m:r>
                          <a:rPr lang="en-US" sz="2400" i="1">
                            <a:solidFill>
                              <a:prstClr val="black"/>
                            </a:solidFill>
                            <a:latin typeface="Cambria Math" panose="02040503050406030204" pitchFamily="18" charset="0"/>
                          </a:rPr>
                          <m:t>𝑖𝑗𝑡</m:t>
                        </m:r>
                        <m:r>
                          <a:rPr lang="en-US" sz="2400" i="1">
                            <a:solidFill>
                              <a:prstClr val="black"/>
                            </a:solidFill>
                            <a:latin typeface="Cambria Math" panose="02040503050406030204" pitchFamily="18" charset="0"/>
                          </a:rPr>
                          <m:t>−1</m:t>
                        </m:r>
                      </m:sub>
                    </m:sSub>
                  </m:oMath>
                </a14:m>
                <a:r>
                  <a:rPr lang="en-US" sz="2400" dirty="0">
                    <a:solidFill>
                      <a:prstClr val="black"/>
                    </a:solidFill>
                    <a:latin typeface="Calibri" panose="020F0502020204030204"/>
                  </a:rPr>
                  <a:t> is the share of employment in industry </a:t>
                </a:r>
                <a:r>
                  <a:rPr lang="en-US" sz="2400" i="1" dirty="0">
                    <a:solidFill>
                      <a:prstClr val="black"/>
                    </a:solidFill>
                    <a:latin typeface="Calibri" panose="020F0502020204030204"/>
                  </a:rPr>
                  <a:t>j</a:t>
                </a:r>
                <a:r>
                  <a:rPr lang="en-US" sz="2400" dirty="0">
                    <a:solidFill>
                      <a:prstClr val="black"/>
                    </a:solidFill>
                    <a:latin typeface="Calibri" panose="020F0502020204030204"/>
                  </a:rPr>
                  <a:t> at time </a:t>
                </a:r>
                <a:r>
                  <a:rPr lang="en-US" sz="2400" i="1" dirty="0">
                    <a:solidFill>
                      <a:prstClr val="black"/>
                    </a:solidFill>
                    <a:latin typeface="Calibri" panose="020F0502020204030204"/>
                  </a:rPr>
                  <a:t>t</a:t>
                </a:r>
                <a:r>
                  <a:rPr lang="en-US" sz="2400" dirty="0">
                    <a:solidFill>
                      <a:prstClr val="black"/>
                    </a:solidFill>
                    <a:latin typeface="Calibri" panose="020F0502020204030204"/>
                  </a:rPr>
                  <a:t> in area </a:t>
                </a:r>
                <a:r>
                  <a:rPr lang="en-US" sz="2400" i="1" dirty="0" err="1">
                    <a:solidFill>
                      <a:prstClr val="black"/>
                    </a:solidFill>
                    <a:latin typeface="Calibri" panose="020F0502020204030204"/>
                  </a:rPr>
                  <a:t>i</a:t>
                </a:r>
                <a:r>
                  <a:rPr lang="en-US" sz="2400" i="1" dirty="0">
                    <a:solidFill>
                      <a:prstClr val="black"/>
                    </a:solidFill>
                    <a:latin typeface="Calibri" panose="020F0502020204030204"/>
                  </a:rPr>
                  <a:t>. </a:t>
                </a:r>
                <a:r>
                  <a:rPr lang="en-US" sz="2400" dirty="0">
                    <a:solidFill>
                      <a:prstClr val="black"/>
                    </a:solidFill>
                    <a:latin typeface="Calibri" panose="020F0502020204030204"/>
                  </a:rPr>
                  <a:t>Here </a:t>
                </a:r>
                <a:r>
                  <a:rPr lang="en-US" sz="2400" i="1" dirty="0">
                    <a:solidFill>
                      <a:prstClr val="black"/>
                    </a:solidFill>
                    <a:latin typeface="Calibri" panose="020F0502020204030204"/>
                  </a:rPr>
                  <a:t>t</a:t>
                </a:r>
                <a:r>
                  <a:rPr lang="en-US" sz="2400" dirty="0">
                    <a:solidFill>
                      <a:prstClr val="black"/>
                    </a:solidFill>
                    <a:latin typeface="Calibri" panose="020F0502020204030204"/>
                  </a:rPr>
                  <a:t>=2016, and </a:t>
                </a:r>
                <a:r>
                  <a:rPr lang="en-US" sz="2400" i="1" dirty="0">
                    <a:solidFill>
                      <a:prstClr val="black"/>
                    </a:solidFill>
                    <a:latin typeface="Calibri" panose="020F0502020204030204"/>
                  </a:rPr>
                  <a:t>t-1</a:t>
                </a:r>
                <a:r>
                  <a:rPr lang="en-US" sz="2400" dirty="0">
                    <a:solidFill>
                      <a:prstClr val="black"/>
                    </a:solidFill>
                    <a:latin typeface="Calibri" panose="020F0502020204030204"/>
                  </a:rPr>
                  <a:t> = 2010.</a:t>
                </a:r>
              </a:p>
              <a:p>
                <a:pPr defTabSz="685800">
                  <a:defRPr/>
                </a:pPr>
                <a:endParaRPr lang="en-US" sz="1350" dirty="0">
                  <a:solidFill>
                    <a:prstClr val="black"/>
                  </a:solidFill>
                  <a:latin typeface="Calibri" panose="020F0502020204030204"/>
                </a:endParaRPr>
              </a:p>
            </p:txBody>
          </p:sp>
        </mc:Choice>
        <mc:Fallback xmlns="">
          <p:sp>
            <p:nvSpPr>
              <p:cNvPr id="3" name="TextBox 2">
                <a:extLst>
                  <a:ext uri="{FF2B5EF4-FFF2-40B4-BE49-F238E27FC236}">
                    <a16:creationId xmlns:a16="http://schemas.microsoft.com/office/drawing/2014/main" id="{A961D0E2-D89F-4AEF-8C64-08F19DBDD90E}"/>
                  </a:ext>
                </a:extLst>
              </p:cNvPr>
              <p:cNvSpPr txBox="1">
                <a:spLocks noRot="1" noChangeAspect="1" noMove="1" noResize="1" noEditPoints="1" noAdjustHandles="1" noChangeArrowheads="1" noChangeShapeType="1" noTextEdit="1"/>
              </p:cNvSpPr>
              <p:nvPr/>
            </p:nvSpPr>
            <p:spPr>
              <a:xfrm>
                <a:off x="237144" y="4752460"/>
                <a:ext cx="8735406" cy="2356414"/>
              </a:xfrm>
              <a:prstGeom prst="rect">
                <a:avLst/>
              </a:prstGeom>
              <a:blipFill>
                <a:blip r:embed="rId3"/>
                <a:stretch>
                  <a:fillRect l="-1117" t="-518"/>
                </a:stretch>
              </a:blipFill>
            </p:spPr>
            <p:txBody>
              <a:bodyPr/>
              <a:lstStyle/>
              <a:p>
                <a:r>
                  <a:rPr lang="en-US">
                    <a:noFill/>
                  </a:rPr>
                  <a:t> </a:t>
                </a:r>
              </a:p>
            </p:txBody>
          </p:sp>
        </mc:Fallback>
      </mc:AlternateContent>
      <p:sp>
        <p:nvSpPr>
          <p:cNvPr id="2" name="Rectangle 1"/>
          <p:cNvSpPr/>
          <p:nvPr/>
        </p:nvSpPr>
        <p:spPr>
          <a:xfrm>
            <a:off x="6858000" y="4277672"/>
            <a:ext cx="4572000" cy="507831"/>
          </a:xfrm>
          <a:prstGeom prst="rect">
            <a:avLst/>
          </a:prstGeom>
        </p:spPr>
        <p:txBody>
          <a:bodyPr>
            <a:spAutoFit/>
          </a:bodyPr>
          <a:lstStyle/>
          <a:p>
            <a:pPr defTabSz="685800"/>
            <a:r>
              <a:rPr lang="it-IT" sz="1350" dirty="0">
                <a:solidFill>
                  <a:prstClr val="black"/>
                </a:solidFill>
                <a:latin typeface="Calibri" panose="020F0502020204030204"/>
              </a:rPr>
              <a:t>Nonmetro: 0.453 (.0268686) ***</a:t>
            </a:r>
          </a:p>
          <a:p>
            <a:pPr defTabSz="685800"/>
            <a:r>
              <a:rPr lang="it-IT" sz="1350" dirty="0">
                <a:solidFill>
                  <a:prstClr val="black"/>
                </a:solidFill>
                <a:latin typeface="Calibri" panose="020F0502020204030204"/>
              </a:rPr>
              <a:t>Metro: 0.241 (.0560665) ***</a:t>
            </a:r>
          </a:p>
        </p:txBody>
      </p:sp>
    </p:spTree>
    <p:extLst>
      <p:ext uri="{BB962C8B-B14F-4D97-AF65-F5344CB8AC3E}">
        <p14:creationId xmlns:p14="http://schemas.microsoft.com/office/powerpoint/2010/main" val="2863600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886E51-A54F-4553-9B67-2F043E662EC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7910" y="1"/>
            <a:ext cx="9726224" cy="4191768"/>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AA64CD2-6372-43A4-BB25-2819DA63EB25}"/>
                  </a:ext>
                </a:extLst>
              </p:cNvPr>
              <p:cNvSpPr txBox="1"/>
              <p:nvPr/>
            </p:nvSpPr>
            <p:spPr>
              <a:xfrm>
                <a:off x="0" y="4321077"/>
                <a:ext cx="9144000" cy="2326663"/>
              </a:xfrm>
              <a:prstGeom prst="rect">
                <a:avLst/>
              </a:prstGeom>
              <a:noFill/>
            </p:spPr>
            <p:txBody>
              <a:bodyPr wrap="square" rtlCol="0">
                <a:spAutoFit/>
              </a:bodyPr>
              <a:lstStyle/>
              <a:p>
                <a:pPr defTabSz="685800">
                  <a:defRPr/>
                </a:pPr>
                <a:r>
                  <a:rPr lang="en-US" sz="1350" dirty="0">
                    <a:solidFill>
                      <a:prstClr val="black"/>
                    </a:solidFill>
                    <a:latin typeface="Calibri" panose="020F0502020204030204"/>
                  </a:rPr>
                  <a:t>Source: Authors’ calculations based on BEA data.</a:t>
                </a:r>
              </a:p>
              <a:p>
                <a:pPr defTabSz="685800">
                  <a:defRPr/>
                </a:pPr>
                <a:r>
                  <a:rPr lang="en-US" sz="2400" dirty="0">
                    <a:solidFill>
                      <a:prstClr val="black"/>
                    </a:solidFill>
                    <a:latin typeface="Calibri" panose="020F0502020204030204"/>
                  </a:rPr>
                  <a:t>Shift Share computed as: </a:t>
                </a:r>
                <a14:m>
                  <m:oMath xmlns:m="http://schemas.openxmlformats.org/officeDocument/2006/math">
                    <m:r>
                      <a:rPr lang="en-US" sz="2400" i="1">
                        <a:solidFill>
                          <a:prstClr val="black"/>
                        </a:solidFill>
                        <a:latin typeface="Cambria Math" panose="02040503050406030204" pitchFamily="18" charset="0"/>
                      </a:rPr>
                      <m:t>𝑆𝑆𝐼</m:t>
                    </m:r>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panose="02040503050406030204" pitchFamily="18" charset="0"/>
                          </a:rPr>
                          <m:t>𝑀</m:t>
                        </m:r>
                      </m:e>
                      <m:sub>
                        <m:r>
                          <a:rPr lang="en-US" sz="2400" i="1">
                            <a:solidFill>
                              <a:prstClr val="black"/>
                            </a:solidFill>
                            <a:latin typeface="Cambria Math" panose="02040503050406030204" pitchFamily="18" charset="0"/>
                          </a:rPr>
                          <m:t>𝑖𝑡</m:t>
                        </m:r>
                      </m:sub>
                    </m:sSub>
                    <m:r>
                      <a:rPr lang="en-US" sz="2400" i="1">
                        <a:solidFill>
                          <a:prstClr val="black"/>
                        </a:solidFill>
                        <a:latin typeface="Cambria Math" panose="02040503050406030204" pitchFamily="18" charset="0"/>
                      </a:rPr>
                      <m:t>=</m:t>
                    </m:r>
                    <m:nary>
                      <m:naryPr>
                        <m:chr m:val="∑"/>
                        <m:limLoc m:val="undOvr"/>
                        <m:ctrlPr>
                          <a:rPr lang="en-US" sz="2400" i="1">
                            <a:solidFill>
                              <a:prstClr val="black"/>
                            </a:solidFill>
                            <a:latin typeface="Cambria Math" panose="02040503050406030204" pitchFamily="18" charset="0"/>
                          </a:rPr>
                        </m:ctrlPr>
                      </m:naryPr>
                      <m:sub>
                        <m:r>
                          <a:rPr lang="en-US" sz="2400" i="1">
                            <a:solidFill>
                              <a:prstClr val="black"/>
                            </a:solidFill>
                            <a:latin typeface="Cambria Math" panose="02040503050406030204" pitchFamily="18" charset="0"/>
                          </a:rPr>
                          <m:t>𝑗</m:t>
                        </m:r>
                        <m:r>
                          <a:rPr lang="en-US" sz="2400" i="1">
                            <a:solidFill>
                              <a:prstClr val="black"/>
                            </a:solidFill>
                            <a:latin typeface="Cambria Math" panose="02040503050406030204" pitchFamily="18" charset="0"/>
                          </a:rPr>
                          <m:t>=1</m:t>
                        </m:r>
                      </m:sub>
                      <m:sup>
                        <m:r>
                          <a:rPr lang="en-US" sz="2400" i="1">
                            <a:solidFill>
                              <a:prstClr val="black"/>
                            </a:solidFill>
                            <a:latin typeface="Cambria Math" panose="02040503050406030204" pitchFamily="18" charset="0"/>
                          </a:rPr>
                          <m:t>𝑛</m:t>
                        </m:r>
                      </m:sup>
                      <m:e>
                        <m:d>
                          <m:dPr>
                            <m:begChr m:val="["/>
                            <m:endChr m:val="]"/>
                            <m:ctrlPr>
                              <a:rPr lang="en-US" sz="2400" i="1">
                                <a:solidFill>
                                  <a:prstClr val="black"/>
                                </a:solidFill>
                                <a:latin typeface="Cambria Math" panose="02040503050406030204" pitchFamily="18" charset="0"/>
                              </a:rPr>
                            </m:ctrlPr>
                          </m:dPr>
                          <m:e>
                            <m:r>
                              <a:rPr lang="en-US" sz="2400" i="1">
                                <a:solidFill>
                                  <a:prstClr val="black"/>
                                </a:solidFill>
                                <a:latin typeface="Cambria Math" panose="02040503050406030204" pitchFamily="18" charset="0"/>
                              </a:rPr>
                              <m:t>𝑆</m:t>
                            </m:r>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panose="02040503050406030204" pitchFamily="18" charset="0"/>
                                  </a:rPr>
                                  <m:t>h</m:t>
                                </m:r>
                              </m:e>
                              <m:sub>
                                <m:r>
                                  <a:rPr lang="en-US" sz="2400" i="1">
                                    <a:solidFill>
                                      <a:prstClr val="black"/>
                                    </a:solidFill>
                                    <a:latin typeface="Cambria Math" panose="02040503050406030204" pitchFamily="18" charset="0"/>
                                  </a:rPr>
                                  <m:t>𝑖𝑗𝑡</m:t>
                                </m:r>
                                <m:r>
                                  <a:rPr lang="en-US" sz="2400" i="1">
                                    <a:solidFill>
                                      <a:prstClr val="black"/>
                                    </a:solidFill>
                                    <a:latin typeface="Cambria Math" panose="02040503050406030204" pitchFamily="18" charset="0"/>
                                  </a:rPr>
                                  <m:t>−1</m:t>
                                </m:r>
                              </m:sub>
                            </m:sSub>
                            <m:r>
                              <a:rPr lang="en-US" sz="2400" i="1">
                                <a:solidFill>
                                  <a:prstClr val="black"/>
                                </a:solidFill>
                                <a:latin typeface="Cambria Math" panose="02040503050406030204" pitchFamily="18" charset="0"/>
                              </a:rPr>
                              <m:t>∙</m:t>
                            </m:r>
                            <m:f>
                              <m:fPr>
                                <m:ctrlPr>
                                  <a:rPr lang="en-US" sz="2400" i="1">
                                    <a:solidFill>
                                      <a:prstClr val="black"/>
                                    </a:solidFill>
                                    <a:latin typeface="Cambria Math" panose="02040503050406030204" pitchFamily="18" charset="0"/>
                                  </a:rPr>
                                </m:ctrlPr>
                              </m:fPr>
                              <m:num>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panose="02040503050406030204" pitchFamily="18" charset="0"/>
                                      </a:rPr>
                                      <m:t>𝐸</m:t>
                                    </m:r>
                                  </m:e>
                                  <m:sub>
                                    <m:r>
                                      <a:rPr lang="en-US" sz="2400" i="1">
                                        <a:solidFill>
                                          <a:prstClr val="black"/>
                                        </a:solidFill>
                                        <a:latin typeface="Cambria Math" panose="02040503050406030204" pitchFamily="18" charset="0"/>
                                      </a:rPr>
                                      <m:t>𝑗𝑡</m:t>
                                    </m:r>
                                  </m:sub>
                                </m:sSub>
                                <m:r>
                                  <a:rPr lang="en-US" sz="2400" i="1">
                                    <a:solidFill>
                                      <a:prstClr val="black"/>
                                    </a:solidFill>
                                    <a:latin typeface="Cambria Math" panose="02040503050406030204" pitchFamily="18" charset="0"/>
                                  </a:rPr>
                                  <m:t>−</m:t>
                                </m:r>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panose="02040503050406030204" pitchFamily="18" charset="0"/>
                                      </a:rPr>
                                      <m:t>𝐸</m:t>
                                    </m:r>
                                  </m:e>
                                  <m:sub>
                                    <m:r>
                                      <a:rPr lang="en-US" sz="2400" i="1">
                                        <a:solidFill>
                                          <a:prstClr val="black"/>
                                        </a:solidFill>
                                        <a:latin typeface="Cambria Math" panose="02040503050406030204" pitchFamily="18" charset="0"/>
                                      </a:rPr>
                                      <m:t>𝑗𝑡</m:t>
                                    </m:r>
                                    <m:r>
                                      <a:rPr lang="en-US" sz="2400" i="1">
                                        <a:solidFill>
                                          <a:prstClr val="black"/>
                                        </a:solidFill>
                                        <a:latin typeface="Cambria Math" panose="02040503050406030204" pitchFamily="18" charset="0"/>
                                      </a:rPr>
                                      <m:t>−1</m:t>
                                    </m:r>
                                  </m:sub>
                                </m:sSub>
                              </m:num>
                              <m:den>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panose="02040503050406030204" pitchFamily="18" charset="0"/>
                                      </a:rPr>
                                      <m:t>𝐸</m:t>
                                    </m:r>
                                  </m:e>
                                  <m:sub>
                                    <m:r>
                                      <a:rPr lang="en-US" sz="2400" i="1">
                                        <a:solidFill>
                                          <a:prstClr val="black"/>
                                        </a:solidFill>
                                        <a:latin typeface="Cambria Math" panose="02040503050406030204" pitchFamily="18" charset="0"/>
                                      </a:rPr>
                                      <m:t>𝑗𝑡</m:t>
                                    </m:r>
                                    <m:r>
                                      <a:rPr lang="en-US" sz="2400" i="1">
                                        <a:solidFill>
                                          <a:prstClr val="black"/>
                                        </a:solidFill>
                                        <a:latin typeface="Cambria Math" panose="02040503050406030204" pitchFamily="18" charset="0"/>
                                      </a:rPr>
                                      <m:t>−1</m:t>
                                    </m:r>
                                  </m:sub>
                                </m:sSub>
                              </m:den>
                            </m:f>
                          </m:e>
                        </m:d>
                      </m:e>
                    </m:nary>
                  </m:oMath>
                </a14:m>
                <a:r>
                  <a:rPr lang="en-US" sz="2400" dirty="0">
                    <a:solidFill>
                      <a:prstClr val="black"/>
                    </a:solidFill>
                    <a:latin typeface="Calibri" panose="020F0502020204030204"/>
                  </a:rPr>
                  <a:t>. Where, </a:t>
                </a:r>
                <a14:m>
                  <m:oMath xmlns:m="http://schemas.openxmlformats.org/officeDocument/2006/math">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panose="02040503050406030204" pitchFamily="18" charset="0"/>
                          </a:rPr>
                          <m:t>𝐸</m:t>
                        </m:r>
                      </m:e>
                      <m:sub>
                        <m:r>
                          <a:rPr lang="en-US" sz="2400" i="1">
                            <a:solidFill>
                              <a:prstClr val="black"/>
                            </a:solidFill>
                            <a:latin typeface="Cambria Math" panose="02040503050406030204" pitchFamily="18" charset="0"/>
                          </a:rPr>
                          <m:t>𝑗𝑡</m:t>
                        </m:r>
                      </m:sub>
                    </m:sSub>
                  </m:oMath>
                </a14:m>
                <a:r>
                  <a:rPr lang="en-US" sz="2400" dirty="0">
                    <a:solidFill>
                      <a:prstClr val="black"/>
                    </a:solidFill>
                    <a:latin typeface="Calibri" panose="020F0502020204030204"/>
                  </a:rPr>
                  <a:t> is the national employment in industry </a:t>
                </a:r>
                <a:r>
                  <a:rPr lang="en-US" sz="2400" i="1" dirty="0">
                    <a:solidFill>
                      <a:prstClr val="black"/>
                    </a:solidFill>
                    <a:latin typeface="Calibri" panose="020F0502020204030204"/>
                  </a:rPr>
                  <a:t>j </a:t>
                </a:r>
                <a:r>
                  <a:rPr lang="en-US" sz="2400" dirty="0">
                    <a:solidFill>
                      <a:prstClr val="black"/>
                    </a:solidFill>
                    <a:latin typeface="Calibri" panose="020F0502020204030204"/>
                  </a:rPr>
                  <a:t>at time </a:t>
                </a:r>
                <a:r>
                  <a:rPr lang="en-US" sz="2400" i="1" dirty="0">
                    <a:solidFill>
                      <a:prstClr val="black"/>
                    </a:solidFill>
                    <a:latin typeface="Calibri" panose="020F0502020204030204"/>
                  </a:rPr>
                  <a:t>t</a:t>
                </a:r>
                <a:r>
                  <a:rPr lang="en-US" sz="2400" dirty="0">
                    <a:solidFill>
                      <a:prstClr val="black"/>
                    </a:solidFill>
                    <a:latin typeface="Calibri" panose="020F0502020204030204"/>
                  </a:rPr>
                  <a:t>, and </a:t>
                </a:r>
                <a14:m>
                  <m:oMath xmlns:m="http://schemas.openxmlformats.org/officeDocument/2006/math">
                    <m:r>
                      <a:rPr lang="en-US" sz="2400" i="1">
                        <a:solidFill>
                          <a:prstClr val="black"/>
                        </a:solidFill>
                        <a:latin typeface="Cambria Math" panose="02040503050406030204" pitchFamily="18" charset="0"/>
                      </a:rPr>
                      <m:t>𝑆</m:t>
                    </m:r>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panose="02040503050406030204" pitchFamily="18" charset="0"/>
                          </a:rPr>
                          <m:t>h</m:t>
                        </m:r>
                      </m:e>
                      <m:sub>
                        <m:r>
                          <a:rPr lang="en-US" sz="2400" i="1">
                            <a:solidFill>
                              <a:prstClr val="black"/>
                            </a:solidFill>
                            <a:latin typeface="Cambria Math" panose="02040503050406030204" pitchFamily="18" charset="0"/>
                          </a:rPr>
                          <m:t>𝑖𝑗𝑡</m:t>
                        </m:r>
                        <m:r>
                          <a:rPr lang="en-US" sz="2400" i="1">
                            <a:solidFill>
                              <a:prstClr val="black"/>
                            </a:solidFill>
                            <a:latin typeface="Cambria Math" panose="02040503050406030204" pitchFamily="18" charset="0"/>
                          </a:rPr>
                          <m:t>−1</m:t>
                        </m:r>
                      </m:sub>
                    </m:sSub>
                  </m:oMath>
                </a14:m>
                <a:r>
                  <a:rPr lang="en-US" sz="2400" dirty="0">
                    <a:solidFill>
                      <a:prstClr val="black"/>
                    </a:solidFill>
                    <a:latin typeface="Calibri" panose="020F0502020204030204"/>
                  </a:rPr>
                  <a:t> is the share of employment in industry </a:t>
                </a:r>
                <a:r>
                  <a:rPr lang="en-US" sz="2400" i="1" dirty="0">
                    <a:solidFill>
                      <a:prstClr val="black"/>
                    </a:solidFill>
                    <a:latin typeface="Calibri" panose="020F0502020204030204"/>
                  </a:rPr>
                  <a:t>j</a:t>
                </a:r>
                <a:r>
                  <a:rPr lang="en-US" sz="2400" dirty="0">
                    <a:solidFill>
                      <a:prstClr val="black"/>
                    </a:solidFill>
                    <a:latin typeface="Calibri" panose="020F0502020204030204"/>
                  </a:rPr>
                  <a:t> at time </a:t>
                </a:r>
                <a:r>
                  <a:rPr lang="en-US" sz="2400" i="1" dirty="0">
                    <a:solidFill>
                      <a:prstClr val="black"/>
                    </a:solidFill>
                    <a:latin typeface="Calibri" panose="020F0502020204030204"/>
                  </a:rPr>
                  <a:t>t</a:t>
                </a:r>
                <a:r>
                  <a:rPr lang="en-US" sz="2400" dirty="0">
                    <a:solidFill>
                      <a:prstClr val="black"/>
                    </a:solidFill>
                    <a:latin typeface="Calibri" panose="020F0502020204030204"/>
                  </a:rPr>
                  <a:t> in area </a:t>
                </a:r>
                <a:r>
                  <a:rPr lang="en-US" sz="2400" i="1" dirty="0" err="1">
                    <a:solidFill>
                      <a:prstClr val="black"/>
                    </a:solidFill>
                    <a:latin typeface="Calibri" panose="020F0502020204030204"/>
                  </a:rPr>
                  <a:t>i</a:t>
                </a:r>
                <a:r>
                  <a:rPr lang="en-US" sz="2400" i="1" dirty="0">
                    <a:solidFill>
                      <a:prstClr val="black"/>
                    </a:solidFill>
                    <a:latin typeface="Calibri" panose="020F0502020204030204"/>
                  </a:rPr>
                  <a:t>. </a:t>
                </a:r>
                <a:r>
                  <a:rPr lang="en-US" sz="2400" dirty="0">
                    <a:solidFill>
                      <a:prstClr val="black"/>
                    </a:solidFill>
                    <a:latin typeface="Calibri" panose="020F0502020204030204"/>
                  </a:rPr>
                  <a:t>Here </a:t>
                </a:r>
                <a:r>
                  <a:rPr lang="en-US" sz="2400" i="1" dirty="0">
                    <a:solidFill>
                      <a:prstClr val="black"/>
                    </a:solidFill>
                    <a:latin typeface="Calibri" panose="020F0502020204030204"/>
                  </a:rPr>
                  <a:t>t</a:t>
                </a:r>
                <a:r>
                  <a:rPr lang="en-US" sz="2400" dirty="0">
                    <a:solidFill>
                      <a:prstClr val="black"/>
                    </a:solidFill>
                    <a:latin typeface="Calibri" panose="020F0502020204030204"/>
                  </a:rPr>
                  <a:t>=2016, and </a:t>
                </a:r>
                <a:r>
                  <a:rPr lang="en-US" sz="2400" i="1" dirty="0">
                    <a:solidFill>
                      <a:prstClr val="black"/>
                    </a:solidFill>
                    <a:latin typeface="Calibri" panose="020F0502020204030204"/>
                  </a:rPr>
                  <a:t>t-1</a:t>
                </a:r>
                <a:r>
                  <a:rPr lang="en-US" sz="2400" dirty="0">
                    <a:solidFill>
                      <a:prstClr val="black"/>
                    </a:solidFill>
                    <a:latin typeface="Calibri" panose="020F0502020204030204"/>
                  </a:rPr>
                  <a:t> = 2010.</a:t>
                </a:r>
              </a:p>
              <a:p>
                <a:pPr defTabSz="685800">
                  <a:defRPr/>
                </a:pPr>
                <a:endParaRPr lang="en-US" sz="1350" dirty="0">
                  <a:solidFill>
                    <a:prstClr val="black"/>
                  </a:solidFill>
                  <a:latin typeface="Calibri" panose="020F0502020204030204"/>
                </a:endParaRPr>
              </a:p>
            </p:txBody>
          </p:sp>
        </mc:Choice>
        <mc:Fallback xmlns="">
          <p:sp>
            <p:nvSpPr>
              <p:cNvPr id="3" name="TextBox 2">
                <a:extLst>
                  <a:ext uri="{FF2B5EF4-FFF2-40B4-BE49-F238E27FC236}">
                    <a16:creationId xmlns:a16="http://schemas.microsoft.com/office/drawing/2014/main" id="{FAA64CD2-6372-43A4-BB25-2819DA63EB25}"/>
                  </a:ext>
                </a:extLst>
              </p:cNvPr>
              <p:cNvSpPr txBox="1">
                <a:spLocks noRot="1" noChangeAspect="1" noMove="1" noResize="1" noEditPoints="1" noAdjustHandles="1" noChangeArrowheads="1" noChangeShapeType="1" noTextEdit="1"/>
              </p:cNvSpPr>
              <p:nvPr/>
            </p:nvSpPr>
            <p:spPr>
              <a:xfrm>
                <a:off x="0" y="4321077"/>
                <a:ext cx="9144000" cy="2326663"/>
              </a:xfrm>
              <a:prstGeom prst="rect">
                <a:avLst/>
              </a:prstGeom>
              <a:blipFill>
                <a:blip r:embed="rId3"/>
                <a:stretch>
                  <a:fillRect l="-1000" t="-524" r="-267"/>
                </a:stretch>
              </a:blipFill>
            </p:spPr>
            <p:txBody>
              <a:bodyPr/>
              <a:lstStyle/>
              <a:p>
                <a:r>
                  <a:rPr lang="en-US">
                    <a:noFill/>
                  </a:rPr>
                  <a:t> </a:t>
                </a:r>
              </a:p>
            </p:txBody>
          </p:sp>
        </mc:Fallback>
      </mc:AlternateContent>
    </p:spTree>
    <p:extLst>
      <p:ext uri="{BB962C8B-B14F-4D97-AF65-F5344CB8AC3E}">
        <p14:creationId xmlns:p14="http://schemas.microsoft.com/office/powerpoint/2010/main" val="700741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26710-039D-43ED-B98C-09AE5538FF2E}"/>
              </a:ext>
            </a:extLst>
          </p:cNvPr>
          <p:cNvSpPr>
            <a:spLocks noGrp="1"/>
          </p:cNvSpPr>
          <p:nvPr>
            <p:ph type="title"/>
          </p:nvPr>
        </p:nvSpPr>
        <p:spPr>
          <a:xfrm>
            <a:off x="628650" y="365126"/>
            <a:ext cx="7886700" cy="477837"/>
          </a:xfrm>
        </p:spPr>
        <p:txBody>
          <a:bodyPr>
            <a:noAutofit/>
          </a:bodyPr>
          <a:lstStyle/>
          <a:p>
            <a:pPr algn="ctr"/>
            <a:r>
              <a:rPr lang="en-US" sz="3600" b="1" dirty="0">
                <a:latin typeface="Times New Roman" panose="02020603050405020304" pitchFamily="18" charset="0"/>
                <a:cs typeface="Times New Roman" panose="02020603050405020304" pitchFamily="18" charset="0"/>
              </a:rPr>
              <a:t>2016 Presidential Vote Share</a:t>
            </a:r>
            <a:br>
              <a:rPr lang="en-US" sz="3600" b="1" dirty="0">
                <a:latin typeface="Times New Roman" panose="02020603050405020304" pitchFamily="18" charset="0"/>
                <a:cs typeface="Times New Roman" panose="02020603050405020304" pitchFamily="18" charset="0"/>
              </a:rPr>
            </a:br>
            <a:r>
              <a:rPr lang="en-US" sz="3600" b="1" dirty="0">
                <a:latin typeface="Times New Roman" panose="02020603050405020304" pitchFamily="18" charset="0"/>
                <a:cs typeface="Times New Roman" panose="02020603050405020304" pitchFamily="18" charset="0"/>
              </a:rPr>
              <a:t>Red Trump won; Blue Trump lost. </a:t>
            </a:r>
          </a:p>
        </p:txBody>
      </p:sp>
      <p:pic>
        <p:nvPicPr>
          <p:cNvPr id="3" name="Picture 2">
            <a:extLst>
              <a:ext uri="{FF2B5EF4-FFF2-40B4-BE49-F238E27FC236}">
                <a16:creationId xmlns:a16="http://schemas.microsoft.com/office/drawing/2014/main" id="{73B56027-82FE-4568-9330-D34DA36B09F9}"/>
              </a:ext>
            </a:extLst>
          </p:cNvPr>
          <p:cNvPicPr>
            <a:picLocks noChangeAspect="1"/>
          </p:cNvPicPr>
          <p:nvPr/>
        </p:nvPicPr>
        <p:blipFill rotWithShape="1">
          <a:blip r:embed="rId2"/>
          <a:srcRect t="13555" r="70464" b="54281"/>
          <a:stretch/>
        </p:blipFill>
        <p:spPr>
          <a:xfrm>
            <a:off x="118129" y="1117699"/>
            <a:ext cx="8097183" cy="4960057"/>
          </a:xfrm>
          <a:prstGeom prst="rect">
            <a:avLst/>
          </a:prstGeom>
        </p:spPr>
      </p:pic>
      <p:pic>
        <p:nvPicPr>
          <p:cNvPr id="4" name="Picture 3">
            <a:extLst>
              <a:ext uri="{FF2B5EF4-FFF2-40B4-BE49-F238E27FC236}">
                <a16:creationId xmlns:a16="http://schemas.microsoft.com/office/drawing/2014/main" id="{971CD970-0869-42E8-9DAB-16AD2ADAA121}"/>
              </a:ext>
            </a:extLst>
          </p:cNvPr>
          <p:cNvPicPr>
            <a:picLocks noChangeAspect="1"/>
          </p:cNvPicPr>
          <p:nvPr/>
        </p:nvPicPr>
        <p:blipFill rotWithShape="1">
          <a:blip r:embed="rId3"/>
          <a:srcRect l="28454" t="41512" r="57242" b="23024"/>
          <a:stretch/>
        </p:blipFill>
        <p:spPr>
          <a:xfrm>
            <a:off x="7199131" y="2973899"/>
            <a:ext cx="1944869" cy="3566160"/>
          </a:xfrm>
          <a:prstGeom prst="rect">
            <a:avLst/>
          </a:prstGeom>
        </p:spPr>
      </p:pic>
      <p:sp>
        <p:nvSpPr>
          <p:cNvPr id="5" name="Rectangle 4">
            <a:extLst>
              <a:ext uri="{FF2B5EF4-FFF2-40B4-BE49-F238E27FC236}">
                <a16:creationId xmlns:a16="http://schemas.microsoft.com/office/drawing/2014/main" id="{1FC99BBD-EAB5-42AD-87D5-12CA50E8670F}"/>
              </a:ext>
            </a:extLst>
          </p:cNvPr>
          <p:cNvSpPr/>
          <p:nvPr/>
        </p:nvSpPr>
        <p:spPr>
          <a:xfrm>
            <a:off x="118130" y="6557918"/>
            <a:ext cx="8512404" cy="300082"/>
          </a:xfrm>
          <a:prstGeom prst="rect">
            <a:avLst/>
          </a:prstGeom>
          <a:solidFill>
            <a:schemeClr val="bg1"/>
          </a:solidFill>
        </p:spPr>
        <p:txBody>
          <a:bodyPr wrap="square">
            <a:spAutoFit/>
          </a:bodyPr>
          <a:lstStyle/>
          <a:p>
            <a:pPr defTabSz="685800"/>
            <a:r>
              <a:rPr lang="en-US" sz="1350" dirty="0">
                <a:solidFill>
                  <a:prstClr val="black"/>
                </a:solidFill>
                <a:latin typeface="Calibri" panose="020F0502020204030204"/>
              </a:rPr>
              <a:t>Source: https://en.wikipedia.org/wiki/File:2016_Nationwide_US_presidential_county_map_shaded_by_vote_share.svg</a:t>
            </a:r>
          </a:p>
        </p:txBody>
      </p:sp>
    </p:spTree>
    <p:extLst>
      <p:ext uri="{BB962C8B-B14F-4D97-AF65-F5344CB8AC3E}">
        <p14:creationId xmlns:p14="http://schemas.microsoft.com/office/powerpoint/2010/main" val="40139163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527195C-EB4D-4D5D-AD99-1E990B3ABB1C}"/>
                  </a:ext>
                </a:extLst>
              </p:cNvPr>
              <p:cNvSpPr txBox="1"/>
              <p:nvPr/>
            </p:nvSpPr>
            <p:spPr>
              <a:xfrm>
                <a:off x="11550" y="4910432"/>
                <a:ext cx="8903849" cy="2048061"/>
              </a:xfrm>
              <a:prstGeom prst="rect">
                <a:avLst/>
              </a:prstGeom>
              <a:noFill/>
            </p:spPr>
            <p:txBody>
              <a:bodyPr wrap="square" rtlCol="0">
                <a:spAutoFit/>
              </a:bodyPr>
              <a:lstStyle/>
              <a:p>
                <a:pPr defTabSz="685800"/>
                <a:r>
                  <a:rPr lang="en-US" sz="1350" dirty="0">
                    <a:solidFill>
                      <a:prstClr val="black"/>
                    </a:solidFill>
                    <a:latin typeface="Calibri" panose="020F0502020204030204"/>
                  </a:rPr>
                  <a:t>Source: Authors’ calculations based on BEA data.</a:t>
                </a:r>
              </a:p>
              <a:p>
                <a:pPr defTabSz="685800"/>
                <a:r>
                  <a:rPr lang="en-US" sz="2000" dirty="0">
                    <a:solidFill>
                      <a:prstClr val="black"/>
                    </a:solidFill>
                    <a:latin typeface="Calibri" panose="020F0502020204030204"/>
                  </a:rPr>
                  <a:t>Shift Share computed as: </a:t>
                </a:r>
                <a14:m>
                  <m:oMath xmlns:m="http://schemas.openxmlformats.org/officeDocument/2006/math">
                    <m:r>
                      <a:rPr lang="en-US" sz="2000" i="1">
                        <a:solidFill>
                          <a:prstClr val="black"/>
                        </a:solidFill>
                        <a:latin typeface="Cambria Math" panose="02040503050406030204" pitchFamily="18" charset="0"/>
                      </a:rPr>
                      <m:t>𝑀𝑆𝑆𝐼</m:t>
                    </m:r>
                    <m:sSub>
                      <m:sSubPr>
                        <m:ctrlPr>
                          <a:rPr lang="en-US" sz="2000" i="1">
                            <a:solidFill>
                              <a:prstClr val="black"/>
                            </a:solidFill>
                            <a:latin typeface="Cambria Math" panose="02040503050406030204" pitchFamily="18" charset="0"/>
                          </a:rPr>
                        </m:ctrlPr>
                      </m:sSubPr>
                      <m:e>
                        <m:r>
                          <a:rPr lang="en-US" sz="2000" i="1">
                            <a:solidFill>
                              <a:prstClr val="black"/>
                            </a:solidFill>
                            <a:latin typeface="Cambria Math" panose="02040503050406030204" pitchFamily="18" charset="0"/>
                          </a:rPr>
                          <m:t>𝑀</m:t>
                        </m:r>
                      </m:e>
                      <m:sub>
                        <m:r>
                          <a:rPr lang="en-US" sz="2000" i="1">
                            <a:solidFill>
                              <a:prstClr val="black"/>
                            </a:solidFill>
                            <a:latin typeface="Cambria Math" panose="02040503050406030204" pitchFamily="18" charset="0"/>
                          </a:rPr>
                          <m:t>𝑖𝑡</m:t>
                        </m:r>
                      </m:sub>
                    </m:sSub>
                    <m:r>
                      <a:rPr lang="en-US" sz="2000" i="1">
                        <a:solidFill>
                          <a:prstClr val="black"/>
                        </a:solidFill>
                        <a:latin typeface="Cambria Math" panose="02040503050406030204" pitchFamily="18" charset="0"/>
                      </a:rPr>
                      <m:t>=</m:t>
                    </m:r>
                    <m:nary>
                      <m:naryPr>
                        <m:chr m:val="∑"/>
                        <m:limLoc m:val="undOvr"/>
                        <m:ctrlPr>
                          <a:rPr lang="en-US" sz="2000" i="1">
                            <a:solidFill>
                              <a:prstClr val="black"/>
                            </a:solidFill>
                            <a:latin typeface="Cambria Math" panose="02040503050406030204" pitchFamily="18" charset="0"/>
                          </a:rPr>
                        </m:ctrlPr>
                      </m:naryPr>
                      <m:sub>
                        <m:r>
                          <a:rPr lang="en-US" sz="2000" i="1">
                            <a:solidFill>
                              <a:prstClr val="black"/>
                            </a:solidFill>
                            <a:latin typeface="Cambria Math" panose="02040503050406030204" pitchFamily="18" charset="0"/>
                          </a:rPr>
                          <m:t>𝑗</m:t>
                        </m:r>
                        <m:r>
                          <a:rPr lang="en-US" sz="2000" i="1">
                            <a:solidFill>
                              <a:prstClr val="black"/>
                            </a:solidFill>
                            <a:latin typeface="Cambria Math" panose="02040503050406030204" pitchFamily="18" charset="0"/>
                          </a:rPr>
                          <m:t>=1</m:t>
                        </m:r>
                      </m:sub>
                      <m:sup>
                        <m:r>
                          <a:rPr lang="en-US" sz="2000" i="1">
                            <a:solidFill>
                              <a:prstClr val="black"/>
                            </a:solidFill>
                            <a:latin typeface="Cambria Math" panose="02040503050406030204" pitchFamily="18" charset="0"/>
                          </a:rPr>
                          <m:t>𝑛</m:t>
                        </m:r>
                      </m:sup>
                      <m:e>
                        <m:r>
                          <a:rPr lang="en-US" sz="2000" i="1">
                            <a:solidFill>
                              <a:prstClr val="black"/>
                            </a:solidFill>
                            <a:latin typeface="Cambria Math" panose="02040503050406030204" pitchFamily="18" charset="0"/>
                          </a:rPr>
                          <m:t>𝑆</m:t>
                        </m:r>
                        <m:sSub>
                          <m:sSubPr>
                            <m:ctrlPr>
                              <a:rPr lang="en-US" sz="2000" i="1">
                                <a:solidFill>
                                  <a:prstClr val="black"/>
                                </a:solidFill>
                                <a:latin typeface="Cambria Math" panose="02040503050406030204" pitchFamily="18" charset="0"/>
                              </a:rPr>
                            </m:ctrlPr>
                          </m:sSubPr>
                          <m:e>
                            <m:r>
                              <a:rPr lang="en-US" sz="2000" i="1">
                                <a:solidFill>
                                  <a:prstClr val="black"/>
                                </a:solidFill>
                                <a:latin typeface="Cambria Math" panose="02040503050406030204" pitchFamily="18" charset="0"/>
                              </a:rPr>
                              <m:t>h</m:t>
                            </m:r>
                          </m:e>
                          <m:sub>
                            <m:r>
                              <a:rPr lang="en-US" sz="2000" i="1">
                                <a:solidFill>
                                  <a:prstClr val="black"/>
                                </a:solidFill>
                                <a:latin typeface="Cambria Math" panose="02040503050406030204" pitchFamily="18" charset="0"/>
                              </a:rPr>
                              <m:t>𝑖𝑗𝑡</m:t>
                            </m:r>
                            <m:r>
                              <a:rPr lang="en-US" sz="2000" i="1">
                                <a:solidFill>
                                  <a:prstClr val="black"/>
                                </a:solidFill>
                                <a:latin typeface="Cambria Math" panose="02040503050406030204" pitchFamily="18" charset="0"/>
                              </a:rPr>
                              <m:t>−1</m:t>
                            </m:r>
                          </m:sub>
                        </m:sSub>
                        <m:r>
                          <a:rPr lang="en-US" sz="2000" i="1">
                            <a:solidFill>
                              <a:prstClr val="black"/>
                            </a:solidFill>
                            <a:latin typeface="Cambria Math" panose="02040503050406030204" pitchFamily="18" charset="0"/>
                          </a:rPr>
                          <m:t>∙</m:t>
                        </m:r>
                        <m:d>
                          <m:dPr>
                            <m:begChr m:val="["/>
                            <m:endChr m:val="]"/>
                            <m:ctrlPr>
                              <a:rPr lang="en-US" sz="2000" i="1">
                                <a:solidFill>
                                  <a:prstClr val="black"/>
                                </a:solidFill>
                                <a:latin typeface="Cambria Math" panose="02040503050406030204" pitchFamily="18" charset="0"/>
                              </a:rPr>
                            </m:ctrlPr>
                          </m:dPr>
                          <m:e>
                            <m:f>
                              <m:fPr>
                                <m:ctrlPr>
                                  <a:rPr lang="en-US" sz="2000" i="1">
                                    <a:solidFill>
                                      <a:prstClr val="black"/>
                                    </a:solidFill>
                                    <a:latin typeface="Cambria Math" panose="02040503050406030204" pitchFamily="18" charset="0"/>
                                  </a:rPr>
                                </m:ctrlPr>
                              </m:fPr>
                              <m:num>
                                <m:sSub>
                                  <m:sSubPr>
                                    <m:ctrlPr>
                                      <a:rPr lang="en-US" sz="2000" i="1">
                                        <a:solidFill>
                                          <a:prstClr val="black"/>
                                        </a:solidFill>
                                        <a:latin typeface="Cambria Math" panose="02040503050406030204" pitchFamily="18" charset="0"/>
                                      </a:rPr>
                                    </m:ctrlPr>
                                  </m:sSubPr>
                                  <m:e>
                                    <m:r>
                                      <a:rPr lang="en-US" sz="2000" i="1">
                                        <a:solidFill>
                                          <a:prstClr val="black"/>
                                        </a:solidFill>
                                        <a:latin typeface="Cambria Math" panose="02040503050406030204" pitchFamily="18" charset="0"/>
                                      </a:rPr>
                                      <m:t>𝐸𝑀</m:t>
                                    </m:r>
                                  </m:e>
                                  <m:sub>
                                    <m:r>
                                      <a:rPr lang="en-US" sz="2000" i="1">
                                        <a:solidFill>
                                          <a:prstClr val="black"/>
                                        </a:solidFill>
                                        <a:latin typeface="Cambria Math" panose="02040503050406030204" pitchFamily="18" charset="0"/>
                                      </a:rPr>
                                      <m:t>𝑗𝑡</m:t>
                                    </m:r>
                                  </m:sub>
                                </m:sSub>
                                <m:r>
                                  <a:rPr lang="en-US" sz="2000" i="1">
                                    <a:solidFill>
                                      <a:prstClr val="black"/>
                                    </a:solidFill>
                                    <a:latin typeface="Cambria Math" panose="02040503050406030204" pitchFamily="18" charset="0"/>
                                  </a:rPr>
                                  <m:t>−</m:t>
                                </m:r>
                                <m:sSub>
                                  <m:sSubPr>
                                    <m:ctrlPr>
                                      <a:rPr lang="en-US" sz="2000" i="1">
                                        <a:solidFill>
                                          <a:prstClr val="black"/>
                                        </a:solidFill>
                                        <a:latin typeface="Cambria Math" panose="02040503050406030204" pitchFamily="18" charset="0"/>
                                      </a:rPr>
                                    </m:ctrlPr>
                                  </m:sSubPr>
                                  <m:e>
                                    <m:r>
                                      <a:rPr lang="en-US" sz="2000" i="1">
                                        <a:solidFill>
                                          <a:prstClr val="black"/>
                                        </a:solidFill>
                                        <a:latin typeface="Cambria Math" panose="02040503050406030204" pitchFamily="18" charset="0"/>
                                      </a:rPr>
                                      <m:t>𝐸𝑀</m:t>
                                    </m:r>
                                  </m:e>
                                  <m:sub>
                                    <m:r>
                                      <a:rPr lang="en-US" sz="2000" i="1">
                                        <a:solidFill>
                                          <a:prstClr val="black"/>
                                        </a:solidFill>
                                        <a:latin typeface="Cambria Math" panose="02040503050406030204" pitchFamily="18" charset="0"/>
                                      </a:rPr>
                                      <m:t>𝑗𝑡</m:t>
                                    </m:r>
                                    <m:r>
                                      <a:rPr lang="en-US" sz="2000" i="1">
                                        <a:solidFill>
                                          <a:prstClr val="black"/>
                                        </a:solidFill>
                                        <a:latin typeface="Cambria Math" panose="02040503050406030204" pitchFamily="18" charset="0"/>
                                      </a:rPr>
                                      <m:t>−1</m:t>
                                    </m:r>
                                  </m:sub>
                                </m:sSub>
                              </m:num>
                              <m:den>
                                <m:sSub>
                                  <m:sSubPr>
                                    <m:ctrlPr>
                                      <a:rPr lang="en-US" sz="2000" i="1">
                                        <a:solidFill>
                                          <a:prstClr val="black"/>
                                        </a:solidFill>
                                        <a:latin typeface="Cambria Math" panose="02040503050406030204" pitchFamily="18" charset="0"/>
                                      </a:rPr>
                                    </m:ctrlPr>
                                  </m:sSubPr>
                                  <m:e>
                                    <m:r>
                                      <a:rPr lang="en-US" sz="2000" i="1">
                                        <a:solidFill>
                                          <a:prstClr val="black"/>
                                        </a:solidFill>
                                        <a:latin typeface="Cambria Math" panose="02040503050406030204" pitchFamily="18" charset="0"/>
                                      </a:rPr>
                                      <m:t>𝐸𝑀</m:t>
                                    </m:r>
                                  </m:e>
                                  <m:sub>
                                    <m:r>
                                      <a:rPr lang="en-US" sz="2000" i="1">
                                        <a:solidFill>
                                          <a:prstClr val="black"/>
                                        </a:solidFill>
                                        <a:latin typeface="Cambria Math" panose="02040503050406030204" pitchFamily="18" charset="0"/>
                                      </a:rPr>
                                      <m:t>𝑗𝑡</m:t>
                                    </m:r>
                                    <m:r>
                                      <a:rPr lang="en-US" sz="2000" i="1">
                                        <a:solidFill>
                                          <a:prstClr val="black"/>
                                        </a:solidFill>
                                        <a:latin typeface="Cambria Math" panose="02040503050406030204" pitchFamily="18" charset="0"/>
                                      </a:rPr>
                                      <m:t>−1</m:t>
                                    </m:r>
                                  </m:sub>
                                </m:sSub>
                              </m:den>
                            </m:f>
                            <m:r>
                              <a:rPr lang="en-US" sz="2000" i="1">
                                <a:solidFill>
                                  <a:prstClr val="black"/>
                                </a:solidFill>
                                <a:latin typeface="Cambria Math" panose="02040503050406030204" pitchFamily="18" charset="0"/>
                              </a:rPr>
                              <m:t>−</m:t>
                            </m:r>
                            <m:f>
                              <m:fPr>
                                <m:ctrlPr>
                                  <a:rPr lang="en-US" sz="2000" i="1">
                                    <a:solidFill>
                                      <a:prstClr val="black"/>
                                    </a:solidFill>
                                    <a:latin typeface="Cambria Math" panose="02040503050406030204" pitchFamily="18" charset="0"/>
                                  </a:rPr>
                                </m:ctrlPr>
                              </m:fPr>
                              <m:num>
                                <m:sSub>
                                  <m:sSubPr>
                                    <m:ctrlPr>
                                      <a:rPr lang="en-US" sz="2000" i="1">
                                        <a:solidFill>
                                          <a:prstClr val="black"/>
                                        </a:solidFill>
                                        <a:latin typeface="Cambria Math" panose="02040503050406030204" pitchFamily="18" charset="0"/>
                                      </a:rPr>
                                    </m:ctrlPr>
                                  </m:sSubPr>
                                  <m:e>
                                    <m:r>
                                      <a:rPr lang="en-US" sz="2000" i="1">
                                        <a:solidFill>
                                          <a:prstClr val="black"/>
                                        </a:solidFill>
                                        <a:latin typeface="Cambria Math" panose="02040503050406030204" pitchFamily="18" charset="0"/>
                                      </a:rPr>
                                      <m:t>𝐸𝑁𝑀</m:t>
                                    </m:r>
                                  </m:e>
                                  <m:sub>
                                    <m:r>
                                      <a:rPr lang="en-US" sz="2000" i="1">
                                        <a:solidFill>
                                          <a:prstClr val="black"/>
                                        </a:solidFill>
                                        <a:latin typeface="Cambria Math" panose="02040503050406030204" pitchFamily="18" charset="0"/>
                                      </a:rPr>
                                      <m:t>𝑗𝑡</m:t>
                                    </m:r>
                                  </m:sub>
                                </m:sSub>
                                <m:r>
                                  <a:rPr lang="en-US" sz="2000" i="1">
                                    <a:solidFill>
                                      <a:prstClr val="black"/>
                                    </a:solidFill>
                                    <a:latin typeface="Cambria Math" panose="02040503050406030204" pitchFamily="18" charset="0"/>
                                  </a:rPr>
                                  <m:t>−</m:t>
                                </m:r>
                                <m:sSub>
                                  <m:sSubPr>
                                    <m:ctrlPr>
                                      <a:rPr lang="en-US" sz="2000" i="1">
                                        <a:solidFill>
                                          <a:prstClr val="black"/>
                                        </a:solidFill>
                                        <a:latin typeface="Cambria Math" panose="02040503050406030204" pitchFamily="18" charset="0"/>
                                      </a:rPr>
                                    </m:ctrlPr>
                                  </m:sSubPr>
                                  <m:e>
                                    <m:r>
                                      <a:rPr lang="en-US" sz="2000" i="1">
                                        <a:solidFill>
                                          <a:prstClr val="black"/>
                                        </a:solidFill>
                                        <a:latin typeface="Cambria Math" panose="02040503050406030204" pitchFamily="18" charset="0"/>
                                      </a:rPr>
                                      <m:t>𝐸𝑁𝑀</m:t>
                                    </m:r>
                                  </m:e>
                                  <m:sub>
                                    <m:r>
                                      <a:rPr lang="en-US" sz="2000" i="1">
                                        <a:solidFill>
                                          <a:prstClr val="black"/>
                                        </a:solidFill>
                                        <a:latin typeface="Cambria Math" panose="02040503050406030204" pitchFamily="18" charset="0"/>
                                      </a:rPr>
                                      <m:t>𝑗𝑡</m:t>
                                    </m:r>
                                    <m:r>
                                      <a:rPr lang="en-US" sz="2000" i="1">
                                        <a:solidFill>
                                          <a:prstClr val="black"/>
                                        </a:solidFill>
                                        <a:latin typeface="Cambria Math" panose="02040503050406030204" pitchFamily="18" charset="0"/>
                                      </a:rPr>
                                      <m:t>−1</m:t>
                                    </m:r>
                                  </m:sub>
                                </m:sSub>
                              </m:num>
                              <m:den>
                                <m:sSub>
                                  <m:sSubPr>
                                    <m:ctrlPr>
                                      <a:rPr lang="en-US" sz="2000" i="1">
                                        <a:solidFill>
                                          <a:prstClr val="black"/>
                                        </a:solidFill>
                                        <a:latin typeface="Cambria Math" panose="02040503050406030204" pitchFamily="18" charset="0"/>
                                      </a:rPr>
                                    </m:ctrlPr>
                                  </m:sSubPr>
                                  <m:e>
                                    <m:r>
                                      <a:rPr lang="en-US" sz="2000" i="1">
                                        <a:solidFill>
                                          <a:prstClr val="black"/>
                                        </a:solidFill>
                                        <a:latin typeface="Cambria Math" panose="02040503050406030204" pitchFamily="18" charset="0"/>
                                      </a:rPr>
                                      <m:t>𝐸𝑁𝑀</m:t>
                                    </m:r>
                                  </m:e>
                                  <m:sub>
                                    <m:r>
                                      <a:rPr lang="en-US" sz="2000" i="1">
                                        <a:solidFill>
                                          <a:prstClr val="black"/>
                                        </a:solidFill>
                                        <a:latin typeface="Cambria Math" panose="02040503050406030204" pitchFamily="18" charset="0"/>
                                      </a:rPr>
                                      <m:t>𝑗𝑡</m:t>
                                    </m:r>
                                    <m:r>
                                      <a:rPr lang="en-US" sz="2000" i="1">
                                        <a:solidFill>
                                          <a:prstClr val="black"/>
                                        </a:solidFill>
                                        <a:latin typeface="Cambria Math" panose="02040503050406030204" pitchFamily="18" charset="0"/>
                                      </a:rPr>
                                      <m:t>−1</m:t>
                                    </m:r>
                                  </m:sub>
                                </m:sSub>
                              </m:den>
                            </m:f>
                          </m:e>
                        </m:d>
                      </m:e>
                    </m:nary>
                  </m:oMath>
                </a14:m>
                <a:r>
                  <a:rPr lang="en-US" sz="2000" dirty="0">
                    <a:solidFill>
                      <a:prstClr val="black"/>
                    </a:solidFill>
                    <a:latin typeface="Calibri" panose="020F0502020204030204"/>
                  </a:rPr>
                  <a:t>. Where, </a:t>
                </a:r>
                <a14:m>
                  <m:oMath xmlns:m="http://schemas.openxmlformats.org/officeDocument/2006/math">
                    <m:sSub>
                      <m:sSubPr>
                        <m:ctrlPr>
                          <a:rPr lang="en-US" sz="2000" i="1">
                            <a:solidFill>
                              <a:prstClr val="black"/>
                            </a:solidFill>
                            <a:latin typeface="Cambria Math" panose="02040503050406030204" pitchFamily="18" charset="0"/>
                          </a:rPr>
                        </m:ctrlPr>
                      </m:sSubPr>
                      <m:e>
                        <m:r>
                          <a:rPr lang="en-US" sz="2000" i="1">
                            <a:solidFill>
                              <a:prstClr val="black"/>
                            </a:solidFill>
                            <a:latin typeface="Cambria Math" panose="02040503050406030204" pitchFamily="18" charset="0"/>
                          </a:rPr>
                          <m:t>𝐸𝑀</m:t>
                        </m:r>
                      </m:e>
                      <m:sub>
                        <m:r>
                          <a:rPr lang="en-US" sz="2000" i="1">
                            <a:solidFill>
                              <a:prstClr val="black"/>
                            </a:solidFill>
                            <a:latin typeface="Cambria Math" panose="02040503050406030204" pitchFamily="18" charset="0"/>
                          </a:rPr>
                          <m:t>𝑗𝑡</m:t>
                        </m:r>
                      </m:sub>
                    </m:sSub>
                  </m:oMath>
                </a14:m>
                <a:r>
                  <a:rPr lang="en-US" sz="2000" dirty="0">
                    <a:solidFill>
                      <a:prstClr val="black"/>
                    </a:solidFill>
                    <a:latin typeface="Calibri" panose="020F0502020204030204"/>
                  </a:rPr>
                  <a:t> is the national employment in Metro areas in industry </a:t>
                </a:r>
                <a:r>
                  <a:rPr lang="en-US" sz="2000" i="1" dirty="0">
                    <a:solidFill>
                      <a:prstClr val="black"/>
                    </a:solidFill>
                    <a:latin typeface="Calibri" panose="020F0502020204030204"/>
                  </a:rPr>
                  <a:t>j </a:t>
                </a:r>
                <a:r>
                  <a:rPr lang="en-US" sz="2000" dirty="0">
                    <a:solidFill>
                      <a:prstClr val="black"/>
                    </a:solidFill>
                    <a:latin typeface="Calibri" panose="020F0502020204030204"/>
                  </a:rPr>
                  <a:t>at time t, and </a:t>
                </a:r>
                <a14:m>
                  <m:oMath xmlns:m="http://schemas.openxmlformats.org/officeDocument/2006/math">
                    <m:sSub>
                      <m:sSubPr>
                        <m:ctrlPr>
                          <a:rPr lang="en-US" sz="2000" i="1">
                            <a:solidFill>
                              <a:prstClr val="black"/>
                            </a:solidFill>
                            <a:latin typeface="Cambria Math" panose="02040503050406030204" pitchFamily="18" charset="0"/>
                          </a:rPr>
                        </m:ctrlPr>
                      </m:sSubPr>
                      <m:e>
                        <m:r>
                          <a:rPr lang="en-US" sz="2000" i="1">
                            <a:solidFill>
                              <a:prstClr val="black"/>
                            </a:solidFill>
                            <a:latin typeface="Cambria Math" panose="02040503050406030204" pitchFamily="18" charset="0"/>
                          </a:rPr>
                          <m:t>𝐸𝑁𝑀</m:t>
                        </m:r>
                      </m:e>
                      <m:sub>
                        <m:r>
                          <a:rPr lang="en-US" sz="2000" i="1">
                            <a:solidFill>
                              <a:prstClr val="black"/>
                            </a:solidFill>
                            <a:latin typeface="Cambria Math" panose="02040503050406030204" pitchFamily="18" charset="0"/>
                          </a:rPr>
                          <m:t>𝑗𝑡</m:t>
                        </m:r>
                      </m:sub>
                    </m:sSub>
                  </m:oMath>
                </a14:m>
                <a:r>
                  <a:rPr lang="en-US" sz="2000" dirty="0">
                    <a:solidFill>
                      <a:prstClr val="black"/>
                    </a:solidFill>
                    <a:latin typeface="Calibri" panose="020F0502020204030204"/>
                  </a:rPr>
                  <a:t> is the national employment in Nonmetro areas in industry </a:t>
                </a:r>
                <a:r>
                  <a:rPr lang="en-US" sz="2000" i="1" dirty="0">
                    <a:solidFill>
                      <a:prstClr val="black"/>
                    </a:solidFill>
                    <a:latin typeface="Calibri" panose="020F0502020204030204"/>
                  </a:rPr>
                  <a:t>j </a:t>
                </a:r>
                <a:r>
                  <a:rPr lang="en-US" sz="2000" dirty="0">
                    <a:solidFill>
                      <a:prstClr val="black"/>
                    </a:solidFill>
                    <a:latin typeface="Calibri" panose="020F0502020204030204"/>
                  </a:rPr>
                  <a:t>at time t. </a:t>
                </a:r>
                <a14:m>
                  <m:oMath xmlns:m="http://schemas.openxmlformats.org/officeDocument/2006/math">
                    <m:r>
                      <a:rPr lang="en-US" sz="2000" i="1">
                        <a:solidFill>
                          <a:prstClr val="black"/>
                        </a:solidFill>
                        <a:latin typeface="Cambria Math" panose="02040503050406030204" pitchFamily="18" charset="0"/>
                      </a:rPr>
                      <m:t>𝑆</m:t>
                    </m:r>
                    <m:sSub>
                      <m:sSubPr>
                        <m:ctrlPr>
                          <a:rPr lang="en-US" sz="2000" i="1">
                            <a:solidFill>
                              <a:prstClr val="black"/>
                            </a:solidFill>
                            <a:latin typeface="Cambria Math" panose="02040503050406030204" pitchFamily="18" charset="0"/>
                          </a:rPr>
                        </m:ctrlPr>
                      </m:sSubPr>
                      <m:e>
                        <m:r>
                          <a:rPr lang="en-US" sz="2000" i="1">
                            <a:solidFill>
                              <a:prstClr val="black"/>
                            </a:solidFill>
                            <a:latin typeface="Cambria Math" panose="02040503050406030204" pitchFamily="18" charset="0"/>
                          </a:rPr>
                          <m:t>h</m:t>
                        </m:r>
                      </m:e>
                      <m:sub>
                        <m:r>
                          <a:rPr lang="en-US" sz="2000" i="1">
                            <a:solidFill>
                              <a:prstClr val="black"/>
                            </a:solidFill>
                            <a:latin typeface="Cambria Math" panose="02040503050406030204" pitchFamily="18" charset="0"/>
                          </a:rPr>
                          <m:t>𝑖𝑗𝑡</m:t>
                        </m:r>
                        <m:r>
                          <a:rPr lang="en-US" sz="2000" i="1">
                            <a:solidFill>
                              <a:prstClr val="black"/>
                            </a:solidFill>
                            <a:latin typeface="Cambria Math" panose="02040503050406030204" pitchFamily="18" charset="0"/>
                          </a:rPr>
                          <m:t>−1</m:t>
                        </m:r>
                      </m:sub>
                    </m:sSub>
                  </m:oMath>
                </a14:m>
                <a:r>
                  <a:rPr lang="en-US" sz="2000" dirty="0">
                    <a:solidFill>
                      <a:prstClr val="black"/>
                    </a:solidFill>
                    <a:latin typeface="Calibri" panose="020F0502020204030204"/>
                  </a:rPr>
                  <a:t> is the share of employment in industry </a:t>
                </a:r>
                <a:r>
                  <a:rPr lang="en-US" sz="2000" i="1" dirty="0">
                    <a:solidFill>
                      <a:prstClr val="black"/>
                    </a:solidFill>
                    <a:latin typeface="Calibri" panose="020F0502020204030204"/>
                  </a:rPr>
                  <a:t>j</a:t>
                </a:r>
                <a:r>
                  <a:rPr lang="en-US" sz="2000" dirty="0">
                    <a:solidFill>
                      <a:prstClr val="black"/>
                    </a:solidFill>
                    <a:latin typeface="Calibri" panose="020F0502020204030204"/>
                  </a:rPr>
                  <a:t> at time </a:t>
                </a:r>
                <a:r>
                  <a:rPr lang="en-US" sz="2000" i="1" dirty="0">
                    <a:solidFill>
                      <a:prstClr val="black"/>
                    </a:solidFill>
                    <a:latin typeface="Calibri" panose="020F0502020204030204"/>
                  </a:rPr>
                  <a:t>2010</a:t>
                </a:r>
                <a:r>
                  <a:rPr lang="en-US" sz="2000" dirty="0">
                    <a:solidFill>
                      <a:prstClr val="black"/>
                    </a:solidFill>
                    <a:latin typeface="Calibri" panose="020F0502020204030204"/>
                  </a:rPr>
                  <a:t> in area </a:t>
                </a:r>
                <a:r>
                  <a:rPr lang="en-US" sz="2000" i="1" dirty="0" err="1">
                    <a:solidFill>
                      <a:prstClr val="black"/>
                    </a:solidFill>
                    <a:latin typeface="Calibri" panose="020F0502020204030204"/>
                  </a:rPr>
                  <a:t>i</a:t>
                </a:r>
                <a:r>
                  <a:rPr lang="en-US" sz="2000" i="1" dirty="0">
                    <a:solidFill>
                      <a:prstClr val="black"/>
                    </a:solidFill>
                    <a:latin typeface="Calibri" panose="020F0502020204030204"/>
                  </a:rPr>
                  <a:t>.</a:t>
                </a:r>
                <a:endParaRPr lang="en-US" sz="2000" dirty="0">
                  <a:solidFill>
                    <a:prstClr val="black"/>
                  </a:solidFill>
                  <a:latin typeface="Calibri" panose="020F0502020204030204"/>
                </a:endParaRPr>
              </a:p>
              <a:p>
                <a:pPr defTabSz="685800"/>
                <a:endParaRPr lang="en-US" sz="1350" dirty="0">
                  <a:solidFill>
                    <a:prstClr val="black"/>
                  </a:solidFill>
                  <a:latin typeface="Calibri" panose="020F0502020204030204"/>
                </a:endParaRPr>
              </a:p>
            </p:txBody>
          </p:sp>
        </mc:Choice>
        <mc:Fallback xmlns="">
          <p:sp>
            <p:nvSpPr>
              <p:cNvPr id="7" name="TextBox 6">
                <a:extLst>
                  <a:ext uri="{FF2B5EF4-FFF2-40B4-BE49-F238E27FC236}">
                    <a16:creationId xmlns:a16="http://schemas.microsoft.com/office/drawing/2014/main" id="{7527195C-EB4D-4D5D-AD99-1E990B3ABB1C}"/>
                  </a:ext>
                </a:extLst>
              </p:cNvPr>
              <p:cNvSpPr txBox="1">
                <a:spLocks noRot="1" noChangeAspect="1" noMove="1" noResize="1" noEditPoints="1" noAdjustHandles="1" noChangeArrowheads="1" noChangeShapeType="1" noTextEdit="1"/>
              </p:cNvSpPr>
              <p:nvPr/>
            </p:nvSpPr>
            <p:spPr>
              <a:xfrm>
                <a:off x="11550" y="4910432"/>
                <a:ext cx="8903849" cy="2048061"/>
              </a:xfrm>
              <a:prstGeom prst="rect">
                <a:avLst/>
              </a:prstGeom>
              <a:blipFill>
                <a:blip r:embed="rId2"/>
                <a:stretch>
                  <a:fillRect l="-753" t="-597" r="-1027"/>
                </a:stretch>
              </a:blipFill>
            </p:spPr>
            <p:txBody>
              <a:bodyPr/>
              <a:lstStyle/>
              <a:p>
                <a:r>
                  <a:rPr lang="en-US">
                    <a:noFill/>
                  </a:rPr>
                  <a:t> </a:t>
                </a:r>
              </a:p>
            </p:txBody>
          </p:sp>
        </mc:Fallback>
      </mc:AlternateContent>
      <p:sp>
        <p:nvSpPr>
          <p:cNvPr id="4" name="TextBox 3"/>
          <p:cNvSpPr txBox="1"/>
          <p:nvPr/>
        </p:nvSpPr>
        <p:spPr>
          <a:xfrm>
            <a:off x="8343900" y="5793001"/>
            <a:ext cx="726142" cy="369332"/>
          </a:xfrm>
          <a:prstGeom prst="rect">
            <a:avLst/>
          </a:prstGeom>
          <a:noFill/>
        </p:spPr>
        <p:txBody>
          <a:bodyPr wrap="square" rtlCol="0">
            <a:spAutoFit/>
          </a:bodyPr>
          <a:lstStyle/>
          <a:p>
            <a:pPr defTabSz="685800"/>
            <a:r>
              <a:rPr lang="en-US" sz="900" dirty="0">
                <a:solidFill>
                  <a:prstClr val="black"/>
                </a:solidFill>
                <a:latin typeface="Calibri" panose="020F0502020204030204"/>
              </a:rPr>
              <a:t>Source: BEA</a:t>
            </a:r>
          </a:p>
        </p:txBody>
      </p:sp>
      <p:grpSp>
        <p:nvGrpSpPr>
          <p:cNvPr id="10" name="Group 9">
            <a:extLst>
              <a:ext uri="{FF2B5EF4-FFF2-40B4-BE49-F238E27FC236}">
                <a16:creationId xmlns:a16="http://schemas.microsoft.com/office/drawing/2014/main" id="{0B0A3EF5-6C9F-41A4-A938-09B609962F43}"/>
              </a:ext>
            </a:extLst>
          </p:cNvPr>
          <p:cNvGrpSpPr/>
          <p:nvPr/>
        </p:nvGrpSpPr>
        <p:grpSpPr>
          <a:xfrm>
            <a:off x="-291712" y="102671"/>
            <a:ext cx="9435711" cy="4719872"/>
            <a:chOff x="95146" y="174995"/>
            <a:chExt cx="11998243" cy="5315028"/>
          </a:xfrm>
        </p:grpSpPr>
        <p:pic>
          <p:nvPicPr>
            <p:cNvPr id="3" name="Picture 2">
              <a:extLst>
                <a:ext uri="{FF2B5EF4-FFF2-40B4-BE49-F238E27FC236}">
                  <a16:creationId xmlns:a16="http://schemas.microsoft.com/office/drawing/2014/main" id="{926F38AB-23EC-4C59-9249-0BA6A9B4456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5146" y="174995"/>
              <a:ext cx="11974164" cy="5160576"/>
            </a:xfrm>
            <a:prstGeom prst="rect">
              <a:avLst/>
            </a:prstGeom>
          </p:spPr>
        </p:pic>
        <p:pic>
          <p:nvPicPr>
            <p:cNvPr id="8" name="Picture 7">
              <a:extLst>
                <a:ext uri="{FF2B5EF4-FFF2-40B4-BE49-F238E27FC236}">
                  <a16:creationId xmlns:a16="http://schemas.microsoft.com/office/drawing/2014/main" id="{04A701A3-8EE0-4551-A9C4-28CD6E4CE9EF}"/>
                </a:ext>
              </a:extLst>
            </p:cNvPr>
            <p:cNvPicPr>
              <a:picLocks noChangeAspect="1"/>
            </p:cNvPicPr>
            <p:nvPr/>
          </p:nvPicPr>
          <p:blipFill rotWithShape="1">
            <a:blip r:embed="rId3">
              <a:extLst>
                <a:ext uri="{28A0092B-C50C-407E-A947-70E740481C1C}">
                  <a14:useLocalDpi xmlns:a14="http://schemas.microsoft.com/office/drawing/2010/main" val="0"/>
                </a:ext>
              </a:extLst>
            </a:blip>
            <a:srcRect l="6054" t="67485" r="84026" b="2009"/>
            <a:stretch/>
          </p:blipFill>
          <p:spPr>
            <a:xfrm>
              <a:off x="9937423" y="2830827"/>
              <a:ext cx="2006338" cy="2659196"/>
            </a:xfrm>
            <a:prstGeom prst="rect">
              <a:avLst/>
            </a:prstGeom>
          </p:spPr>
        </p:pic>
        <p:sp>
          <p:nvSpPr>
            <p:cNvPr id="6" name="Oval 5">
              <a:extLst>
                <a:ext uri="{FF2B5EF4-FFF2-40B4-BE49-F238E27FC236}">
                  <a16:creationId xmlns:a16="http://schemas.microsoft.com/office/drawing/2014/main" id="{0117BBBE-B189-4877-BC5B-B0456F15E448}"/>
                </a:ext>
              </a:extLst>
            </p:cNvPr>
            <p:cNvSpPr/>
            <p:nvPr/>
          </p:nvSpPr>
          <p:spPr>
            <a:xfrm>
              <a:off x="11534065" y="2545237"/>
              <a:ext cx="559324" cy="67873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9" name="Oval 8">
              <a:extLst>
                <a:ext uri="{FF2B5EF4-FFF2-40B4-BE49-F238E27FC236}">
                  <a16:creationId xmlns:a16="http://schemas.microsoft.com/office/drawing/2014/main" id="{8E6E2B9E-7510-4A8D-9D27-CBB62F98DB38}"/>
                </a:ext>
              </a:extLst>
            </p:cNvPr>
            <p:cNvSpPr/>
            <p:nvPr/>
          </p:nvSpPr>
          <p:spPr>
            <a:xfrm>
              <a:off x="480767" y="3648173"/>
              <a:ext cx="1611984" cy="16873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spTree>
    <p:extLst>
      <p:ext uri="{BB962C8B-B14F-4D97-AF65-F5344CB8AC3E}">
        <p14:creationId xmlns:p14="http://schemas.microsoft.com/office/powerpoint/2010/main" val="29270711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BF10C79-DF0E-40A5-96EB-8EC341DE8D3D}"/>
                  </a:ext>
                </a:extLst>
              </p:cNvPr>
              <p:cNvSpPr txBox="1"/>
              <p:nvPr/>
            </p:nvSpPr>
            <p:spPr>
              <a:xfrm>
                <a:off x="0" y="4910432"/>
                <a:ext cx="9143999" cy="2048061"/>
              </a:xfrm>
              <a:prstGeom prst="rect">
                <a:avLst/>
              </a:prstGeom>
              <a:noFill/>
            </p:spPr>
            <p:txBody>
              <a:bodyPr wrap="square" rtlCol="0">
                <a:spAutoFit/>
              </a:bodyPr>
              <a:lstStyle/>
              <a:p>
                <a:pPr defTabSz="685800"/>
                <a:r>
                  <a:rPr lang="en-US" sz="1350" dirty="0">
                    <a:solidFill>
                      <a:prstClr val="black"/>
                    </a:solidFill>
                    <a:latin typeface="Calibri" panose="020F0502020204030204"/>
                  </a:rPr>
                  <a:t>Source: Authors’ calculations based on BEA data.</a:t>
                </a:r>
              </a:p>
              <a:p>
                <a:pPr defTabSz="685800"/>
                <a:r>
                  <a:rPr lang="en-US" sz="2000" dirty="0">
                    <a:solidFill>
                      <a:prstClr val="black"/>
                    </a:solidFill>
                    <a:latin typeface="Calibri" panose="020F0502020204030204"/>
                  </a:rPr>
                  <a:t>Shift Share computed as: </a:t>
                </a:r>
                <a14:m>
                  <m:oMath xmlns:m="http://schemas.openxmlformats.org/officeDocument/2006/math">
                    <m:r>
                      <a:rPr lang="en-US" sz="2000" i="1">
                        <a:solidFill>
                          <a:prstClr val="black"/>
                        </a:solidFill>
                        <a:latin typeface="Cambria Math" panose="02040503050406030204" pitchFamily="18" charset="0"/>
                      </a:rPr>
                      <m:t>𝑀𝑆𝑆𝐼</m:t>
                    </m:r>
                    <m:sSub>
                      <m:sSubPr>
                        <m:ctrlPr>
                          <a:rPr lang="en-US" sz="2000" i="1">
                            <a:solidFill>
                              <a:prstClr val="black"/>
                            </a:solidFill>
                            <a:latin typeface="Cambria Math" panose="02040503050406030204" pitchFamily="18" charset="0"/>
                          </a:rPr>
                        </m:ctrlPr>
                      </m:sSubPr>
                      <m:e>
                        <m:r>
                          <a:rPr lang="en-US" sz="2000" i="1">
                            <a:solidFill>
                              <a:prstClr val="black"/>
                            </a:solidFill>
                            <a:latin typeface="Cambria Math" panose="02040503050406030204" pitchFamily="18" charset="0"/>
                          </a:rPr>
                          <m:t>𝑀</m:t>
                        </m:r>
                      </m:e>
                      <m:sub>
                        <m:r>
                          <a:rPr lang="en-US" sz="2000" i="1">
                            <a:solidFill>
                              <a:prstClr val="black"/>
                            </a:solidFill>
                            <a:latin typeface="Cambria Math" panose="02040503050406030204" pitchFamily="18" charset="0"/>
                          </a:rPr>
                          <m:t>𝑖𝑡</m:t>
                        </m:r>
                      </m:sub>
                    </m:sSub>
                    <m:r>
                      <a:rPr lang="en-US" sz="2000" i="1">
                        <a:solidFill>
                          <a:prstClr val="black"/>
                        </a:solidFill>
                        <a:latin typeface="Cambria Math" panose="02040503050406030204" pitchFamily="18" charset="0"/>
                      </a:rPr>
                      <m:t>=</m:t>
                    </m:r>
                    <m:nary>
                      <m:naryPr>
                        <m:chr m:val="∑"/>
                        <m:limLoc m:val="undOvr"/>
                        <m:ctrlPr>
                          <a:rPr lang="en-US" sz="2000" i="1">
                            <a:solidFill>
                              <a:prstClr val="black"/>
                            </a:solidFill>
                            <a:latin typeface="Cambria Math" panose="02040503050406030204" pitchFamily="18" charset="0"/>
                          </a:rPr>
                        </m:ctrlPr>
                      </m:naryPr>
                      <m:sub>
                        <m:r>
                          <a:rPr lang="en-US" sz="2000" i="1">
                            <a:solidFill>
                              <a:prstClr val="black"/>
                            </a:solidFill>
                            <a:latin typeface="Cambria Math" panose="02040503050406030204" pitchFamily="18" charset="0"/>
                          </a:rPr>
                          <m:t>𝑗</m:t>
                        </m:r>
                        <m:r>
                          <a:rPr lang="en-US" sz="2000" i="1">
                            <a:solidFill>
                              <a:prstClr val="black"/>
                            </a:solidFill>
                            <a:latin typeface="Cambria Math" panose="02040503050406030204" pitchFamily="18" charset="0"/>
                          </a:rPr>
                          <m:t>=1</m:t>
                        </m:r>
                      </m:sub>
                      <m:sup>
                        <m:r>
                          <a:rPr lang="en-US" sz="2000" i="1">
                            <a:solidFill>
                              <a:prstClr val="black"/>
                            </a:solidFill>
                            <a:latin typeface="Cambria Math" panose="02040503050406030204" pitchFamily="18" charset="0"/>
                          </a:rPr>
                          <m:t>𝑛</m:t>
                        </m:r>
                      </m:sup>
                      <m:e>
                        <m:r>
                          <a:rPr lang="en-US" sz="2000" i="1">
                            <a:solidFill>
                              <a:prstClr val="black"/>
                            </a:solidFill>
                            <a:latin typeface="Cambria Math" panose="02040503050406030204" pitchFamily="18" charset="0"/>
                          </a:rPr>
                          <m:t>𝑆</m:t>
                        </m:r>
                        <m:sSub>
                          <m:sSubPr>
                            <m:ctrlPr>
                              <a:rPr lang="en-US" sz="2000" i="1">
                                <a:solidFill>
                                  <a:prstClr val="black"/>
                                </a:solidFill>
                                <a:latin typeface="Cambria Math" panose="02040503050406030204" pitchFamily="18" charset="0"/>
                              </a:rPr>
                            </m:ctrlPr>
                          </m:sSubPr>
                          <m:e>
                            <m:r>
                              <a:rPr lang="en-US" sz="2000" i="1">
                                <a:solidFill>
                                  <a:prstClr val="black"/>
                                </a:solidFill>
                                <a:latin typeface="Cambria Math" panose="02040503050406030204" pitchFamily="18" charset="0"/>
                              </a:rPr>
                              <m:t>h</m:t>
                            </m:r>
                          </m:e>
                          <m:sub>
                            <m:r>
                              <a:rPr lang="en-US" sz="2000" i="1">
                                <a:solidFill>
                                  <a:prstClr val="black"/>
                                </a:solidFill>
                                <a:latin typeface="Cambria Math" panose="02040503050406030204" pitchFamily="18" charset="0"/>
                              </a:rPr>
                              <m:t>𝑖𝑗𝑡</m:t>
                            </m:r>
                            <m:r>
                              <a:rPr lang="en-US" sz="2000" i="1">
                                <a:solidFill>
                                  <a:prstClr val="black"/>
                                </a:solidFill>
                                <a:latin typeface="Cambria Math" panose="02040503050406030204" pitchFamily="18" charset="0"/>
                              </a:rPr>
                              <m:t>−1</m:t>
                            </m:r>
                          </m:sub>
                        </m:sSub>
                        <m:r>
                          <a:rPr lang="en-US" sz="2000" i="1">
                            <a:solidFill>
                              <a:prstClr val="black"/>
                            </a:solidFill>
                            <a:latin typeface="Cambria Math" panose="02040503050406030204" pitchFamily="18" charset="0"/>
                          </a:rPr>
                          <m:t>∙</m:t>
                        </m:r>
                        <m:d>
                          <m:dPr>
                            <m:begChr m:val="["/>
                            <m:endChr m:val="]"/>
                            <m:ctrlPr>
                              <a:rPr lang="en-US" sz="2000" i="1">
                                <a:solidFill>
                                  <a:prstClr val="black"/>
                                </a:solidFill>
                                <a:latin typeface="Cambria Math" panose="02040503050406030204" pitchFamily="18" charset="0"/>
                              </a:rPr>
                            </m:ctrlPr>
                          </m:dPr>
                          <m:e>
                            <m:f>
                              <m:fPr>
                                <m:ctrlPr>
                                  <a:rPr lang="en-US" sz="2000" i="1">
                                    <a:solidFill>
                                      <a:prstClr val="black"/>
                                    </a:solidFill>
                                    <a:latin typeface="Cambria Math" panose="02040503050406030204" pitchFamily="18" charset="0"/>
                                  </a:rPr>
                                </m:ctrlPr>
                              </m:fPr>
                              <m:num>
                                <m:sSub>
                                  <m:sSubPr>
                                    <m:ctrlPr>
                                      <a:rPr lang="en-US" sz="2000" i="1">
                                        <a:solidFill>
                                          <a:prstClr val="black"/>
                                        </a:solidFill>
                                        <a:latin typeface="Cambria Math" panose="02040503050406030204" pitchFamily="18" charset="0"/>
                                      </a:rPr>
                                    </m:ctrlPr>
                                  </m:sSubPr>
                                  <m:e>
                                    <m:r>
                                      <a:rPr lang="en-US" sz="2000" i="1">
                                        <a:solidFill>
                                          <a:prstClr val="black"/>
                                        </a:solidFill>
                                        <a:latin typeface="Cambria Math" panose="02040503050406030204" pitchFamily="18" charset="0"/>
                                      </a:rPr>
                                      <m:t>𝐸𝑁𝑀</m:t>
                                    </m:r>
                                  </m:e>
                                  <m:sub>
                                    <m:r>
                                      <a:rPr lang="en-US" sz="2000" i="1">
                                        <a:solidFill>
                                          <a:prstClr val="black"/>
                                        </a:solidFill>
                                        <a:latin typeface="Cambria Math" panose="02040503050406030204" pitchFamily="18" charset="0"/>
                                      </a:rPr>
                                      <m:t>𝑗𝑡</m:t>
                                    </m:r>
                                  </m:sub>
                                </m:sSub>
                                <m:r>
                                  <a:rPr lang="en-US" sz="2000" i="1">
                                    <a:solidFill>
                                      <a:prstClr val="black"/>
                                    </a:solidFill>
                                    <a:latin typeface="Cambria Math" panose="02040503050406030204" pitchFamily="18" charset="0"/>
                                  </a:rPr>
                                  <m:t>−</m:t>
                                </m:r>
                                <m:sSub>
                                  <m:sSubPr>
                                    <m:ctrlPr>
                                      <a:rPr lang="en-US" sz="2000" i="1">
                                        <a:solidFill>
                                          <a:prstClr val="black"/>
                                        </a:solidFill>
                                        <a:latin typeface="Cambria Math" panose="02040503050406030204" pitchFamily="18" charset="0"/>
                                      </a:rPr>
                                    </m:ctrlPr>
                                  </m:sSubPr>
                                  <m:e>
                                    <m:r>
                                      <a:rPr lang="en-US" sz="2000" i="1">
                                        <a:solidFill>
                                          <a:prstClr val="black"/>
                                        </a:solidFill>
                                        <a:latin typeface="Cambria Math" panose="02040503050406030204" pitchFamily="18" charset="0"/>
                                      </a:rPr>
                                      <m:t>𝐸𝑁𝑀</m:t>
                                    </m:r>
                                  </m:e>
                                  <m:sub>
                                    <m:r>
                                      <a:rPr lang="en-US" sz="2000" i="1">
                                        <a:solidFill>
                                          <a:prstClr val="black"/>
                                        </a:solidFill>
                                        <a:latin typeface="Cambria Math" panose="02040503050406030204" pitchFamily="18" charset="0"/>
                                      </a:rPr>
                                      <m:t>𝑗𝑡</m:t>
                                    </m:r>
                                    <m:r>
                                      <a:rPr lang="en-US" sz="2000" i="1">
                                        <a:solidFill>
                                          <a:prstClr val="black"/>
                                        </a:solidFill>
                                        <a:latin typeface="Cambria Math" panose="02040503050406030204" pitchFamily="18" charset="0"/>
                                      </a:rPr>
                                      <m:t>−1</m:t>
                                    </m:r>
                                  </m:sub>
                                </m:sSub>
                              </m:num>
                              <m:den>
                                <m:sSub>
                                  <m:sSubPr>
                                    <m:ctrlPr>
                                      <a:rPr lang="en-US" sz="2000" i="1">
                                        <a:solidFill>
                                          <a:prstClr val="black"/>
                                        </a:solidFill>
                                        <a:latin typeface="Cambria Math" panose="02040503050406030204" pitchFamily="18" charset="0"/>
                                      </a:rPr>
                                    </m:ctrlPr>
                                  </m:sSubPr>
                                  <m:e>
                                    <m:r>
                                      <a:rPr lang="en-US" sz="2000" i="1">
                                        <a:solidFill>
                                          <a:prstClr val="black"/>
                                        </a:solidFill>
                                        <a:latin typeface="Cambria Math" panose="02040503050406030204" pitchFamily="18" charset="0"/>
                                      </a:rPr>
                                      <m:t>𝐸𝑁𝑀</m:t>
                                    </m:r>
                                  </m:e>
                                  <m:sub>
                                    <m:r>
                                      <a:rPr lang="en-US" sz="2000" i="1">
                                        <a:solidFill>
                                          <a:prstClr val="black"/>
                                        </a:solidFill>
                                        <a:latin typeface="Cambria Math" panose="02040503050406030204" pitchFamily="18" charset="0"/>
                                      </a:rPr>
                                      <m:t>𝑗𝑡</m:t>
                                    </m:r>
                                    <m:r>
                                      <a:rPr lang="en-US" sz="2000" i="1">
                                        <a:solidFill>
                                          <a:prstClr val="black"/>
                                        </a:solidFill>
                                        <a:latin typeface="Cambria Math" panose="02040503050406030204" pitchFamily="18" charset="0"/>
                                      </a:rPr>
                                      <m:t>−1</m:t>
                                    </m:r>
                                  </m:sub>
                                </m:sSub>
                              </m:den>
                            </m:f>
                            <m:r>
                              <a:rPr lang="en-US" sz="2000" i="1">
                                <a:solidFill>
                                  <a:prstClr val="black"/>
                                </a:solidFill>
                                <a:latin typeface="Cambria Math" panose="02040503050406030204" pitchFamily="18" charset="0"/>
                              </a:rPr>
                              <m:t>−</m:t>
                            </m:r>
                            <m:f>
                              <m:fPr>
                                <m:ctrlPr>
                                  <a:rPr lang="en-US" sz="2000" i="1">
                                    <a:solidFill>
                                      <a:prstClr val="black"/>
                                    </a:solidFill>
                                    <a:latin typeface="Cambria Math" panose="02040503050406030204" pitchFamily="18" charset="0"/>
                                  </a:rPr>
                                </m:ctrlPr>
                              </m:fPr>
                              <m:num>
                                <m:sSub>
                                  <m:sSubPr>
                                    <m:ctrlPr>
                                      <a:rPr lang="en-US" sz="2000" i="1">
                                        <a:solidFill>
                                          <a:prstClr val="black"/>
                                        </a:solidFill>
                                        <a:latin typeface="Cambria Math" panose="02040503050406030204" pitchFamily="18" charset="0"/>
                                      </a:rPr>
                                    </m:ctrlPr>
                                  </m:sSubPr>
                                  <m:e>
                                    <m:r>
                                      <a:rPr lang="en-US" sz="2000" i="1">
                                        <a:solidFill>
                                          <a:prstClr val="black"/>
                                        </a:solidFill>
                                        <a:latin typeface="Cambria Math" panose="02040503050406030204" pitchFamily="18" charset="0"/>
                                      </a:rPr>
                                      <m:t>𝐸𝑀</m:t>
                                    </m:r>
                                  </m:e>
                                  <m:sub>
                                    <m:r>
                                      <a:rPr lang="en-US" sz="2000" i="1">
                                        <a:solidFill>
                                          <a:prstClr val="black"/>
                                        </a:solidFill>
                                        <a:latin typeface="Cambria Math" panose="02040503050406030204" pitchFamily="18" charset="0"/>
                                      </a:rPr>
                                      <m:t>𝑗𝑡</m:t>
                                    </m:r>
                                  </m:sub>
                                </m:sSub>
                                <m:r>
                                  <a:rPr lang="en-US" sz="2000" i="1">
                                    <a:solidFill>
                                      <a:prstClr val="black"/>
                                    </a:solidFill>
                                    <a:latin typeface="Cambria Math" panose="02040503050406030204" pitchFamily="18" charset="0"/>
                                  </a:rPr>
                                  <m:t>−</m:t>
                                </m:r>
                                <m:sSub>
                                  <m:sSubPr>
                                    <m:ctrlPr>
                                      <a:rPr lang="en-US" sz="2000" i="1">
                                        <a:solidFill>
                                          <a:prstClr val="black"/>
                                        </a:solidFill>
                                        <a:latin typeface="Cambria Math" panose="02040503050406030204" pitchFamily="18" charset="0"/>
                                      </a:rPr>
                                    </m:ctrlPr>
                                  </m:sSubPr>
                                  <m:e>
                                    <m:r>
                                      <a:rPr lang="en-US" sz="2000" i="1">
                                        <a:solidFill>
                                          <a:prstClr val="black"/>
                                        </a:solidFill>
                                        <a:latin typeface="Cambria Math" panose="02040503050406030204" pitchFamily="18" charset="0"/>
                                      </a:rPr>
                                      <m:t>𝐸𝑀</m:t>
                                    </m:r>
                                  </m:e>
                                  <m:sub>
                                    <m:r>
                                      <a:rPr lang="en-US" sz="2000" i="1">
                                        <a:solidFill>
                                          <a:prstClr val="black"/>
                                        </a:solidFill>
                                        <a:latin typeface="Cambria Math" panose="02040503050406030204" pitchFamily="18" charset="0"/>
                                      </a:rPr>
                                      <m:t>𝑗𝑡</m:t>
                                    </m:r>
                                    <m:r>
                                      <a:rPr lang="en-US" sz="2000" i="1">
                                        <a:solidFill>
                                          <a:prstClr val="black"/>
                                        </a:solidFill>
                                        <a:latin typeface="Cambria Math" panose="02040503050406030204" pitchFamily="18" charset="0"/>
                                      </a:rPr>
                                      <m:t>−1</m:t>
                                    </m:r>
                                  </m:sub>
                                </m:sSub>
                              </m:num>
                              <m:den>
                                <m:sSub>
                                  <m:sSubPr>
                                    <m:ctrlPr>
                                      <a:rPr lang="en-US" sz="2000" i="1">
                                        <a:solidFill>
                                          <a:prstClr val="black"/>
                                        </a:solidFill>
                                        <a:latin typeface="Cambria Math" panose="02040503050406030204" pitchFamily="18" charset="0"/>
                                      </a:rPr>
                                    </m:ctrlPr>
                                  </m:sSubPr>
                                  <m:e>
                                    <m:r>
                                      <a:rPr lang="en-US" sz="2000" i="1">
                                        <a:solidFill>
                                          <a:prstClr val="black"/>
                                        </a:solidFill>
                                        <a:latin typeface="Cambria Math" panose="02040503050406030204" pitchFamily="18" charset="0"/>
                                      </a:rPr>
                                      <m:t>𝐸𝑀</m:t>
                                    </m:r>
                                  </m:e>
                                  <m:sub>
                                    <m:r>
                                      <a:rPr lang="en-US" sz="2000" i="1">
                                        <a:solidFill>
                                          <a:prstClr val="black"/>
                                        </a:solidFill>
                                        <a:latin typeface="Cambria Math" panose="02040503050406030204" pitchFamily="18" charset="0"/>
                                      </a:rPr>
                                      <m:t>𝑗𝑡</m:t>
                                    </m:r>
                                    <m:r>
                                      <a:rPr lang="en-US" sz="2000" i="1">
                                        <a:solidFill>
                                          <a:prstClr val="black"/>
                                        </a:solidFill>
                                        <a:latin typeface="Cambria Math" panose="02040503050406030204" pitchFamily="18" charset="0"/>
                                      </a:rPr>
                                      <m:t>−1</m:t>
                                    </m:r>
                                  </m:sub>
                                </m:sSub>
                              </m:den>
                            </m:f>
                          </m:e>
                        </m:d>
                      </m:e>
                    </m:nary>
                  </m:oMath>
                </a14:m>
                <a:r>
                  <a:rPr lang="en-US" sz="2000" dirty="0">
                    <a:solidFill>
                      <a:prstClr val="black"/>
                    </a:solidFill>
                    <a:latin typeface="Calibri" panose="020F0502020204030204"/>
                  </a:rPr>
                  <a:t>. Where, </a:t>
                </a:r>
                <a14:m>
                  <m:oMath xmlns:m="http://schemas.openxmlformats.org/officeDocument/2006/math">
                    <m:sSub>
                      <m:sSubPr>
                        <m:ctrlPr>
                          <a:rPr lang="en-US" sz="2000" i="1">
                            <a:solidFill>
                              <a:prstClr val="black"/>
                            </a:solidFill>
                            <a:latin typeface="Cambria Math" panose="02040503050406030204" pitchFamily="18" charset="0"/>
                          </a:rPr>
                        </m:ctrlPr>
                      </m:sSubPr>
                      <m:e>
                        <m:r>
                          <a:rPr lang="en-US" sz="2000" i="1">
                            <a:solidFill>
                              <a:prstClr val="black"/>
                            </a:solidFill>
                            <a:latin typeface="Cambria Math" panose="02040503050406030204" pitchFamily="18" charset="0"/>
                          </a:rPr>
                          <m:t>𝐸𝑀</m:t>
                        </m:r>
                      </m:e>
                      <m:sub>
                        <m:r>
                          <a:rPr lang="en-US" sz="2000" i="1">
                            <a:solidFill>
                              <a:prstClr val="black"/>
                            </a:solidFill>
                            <a:latin typeface="Cambria Math" panose="02040503050406030204" pitchFamily="18" charset="0"/>
                          </a:rPr>
                          <m:t>𝑗𝑡</m:t>
                        </m:r>
                      </m:sub>
                    </m:sSub>
                  </m:oMath>
                </a14:m>
                <a:r>
                  <a:rPr lang="en-US" sz="2000" dirty="0">
                    <a:solidFill>
                      <a:prstClr val="black"/>
                    </a:solidFill>
                    <a:latin typeface="Calibri" panose="020F0502020204030204"/>
                  </a:rPr>
                  <a:t> is the national employment in Metro areas in industry </a:t>
                </a:r>
                <a:r>
                  <a:rPr lang="en-US" sz="2000" i="1" dirty="0">
                    <a:solidFill>
                      <a:prstClr val="black"/>
                    </a:solidFill>
                    <a:latin typeface="Calibri" panose="020F0502020204030204"/>
                  </a:rPr>
                  <a:t>j </a:t>
                </a:r>
                <a:r>
                  <a:rPr lang="en-US" sz="2000" dirty="0">
                    <a:solidFill>
                      <a:prstClr val="black"/>
                    </a:solidFill>
                    <a:latin typeface="Calibri" panose="020F0502020204030204"/>
                  </a:rPr>
                  <a:t>at time t, and </a:t>
                </a:r>
                <a14:m>
                  <m:oMath xmlns:m="http://schemas.openxmlformats.org/officeDocument/2006/math">
                    <m:sSub>
                      <m:sSubPr>
                        <m:ctrlPr>
                          <a:rPr lang="en-US" sz="2000" i="1">
                            <a:solidFill>
                              <a:prstClr val="black"/>
                            </a:solidFill>
                            <a:latin typeface="Cambria Math" panose="02040503050406030204" pitchFamily="18" charset="0"/>
                          </a:rPr>
                        </m:ctrlPr>
                      </m:sSubPr>
                      <m:e>
                        <m:r>
                          <a:rPr lang="en-US" sz="2000" i="1">
                            <a:solidFill>
                              <a:prstClr val="black"/>
                            </a:solidFill>
                            <a:latin typeface="Cambria Math" panose="02040503050406030204" pitchFamily="18" charset="0"/>
                          </a:rPr>
                          <m:t>𝐸𝑁𝑀</m:t>
                        </m:r>
                      </m:e>
                      <m:sub>
                        <m:r>
                          <a:rPr lang="en-US" sz="2000" i="1">
                            <a:solidFill>
                              <a:prstClr val="black"/>
                            </a:solidFill>
                            <a:latin typeface="Cambria Math" panose="02040503050406030204" pitchFamily="18" charset="0"/>
                          </a:rPr>
                          <m:t>𝑗𝑡</m:t>
                        </m:r>
                      </m:sub>
                    </m:sSub>
                  </m:oMath>
                </a14:m>
                <a:r>
                  <a:rPr lang="en-US" sz="2000" dirty="0">
                    <a:solidFill>
                      <a:prstClr val="black"/>
                    </a:solidFill>
                    <a:latin typeface="Calibri" panose="020F0502020204030204"/>
                  </a:rPr>
                  <a:t> is the national employment in Nonmetro areas in industry </a:t>
                </a:r>
                <a:r>
                  <a:rPr lang="en-US" sz="2000" i="1" dirty="0">
                    <a:solidFill>
                      <a:prstClr val="black"/>
                    </a:solidFill>
                    <a:latin typeface="Calibri" panose="020F0502020204030204"/>
                  </a:rPr>
                  <a:t>j </a:t>
                </a:r>
                <a:r>
                  <a:rPr lang="en-US" sz="2000" dirty="0">
                    <a:solidFill>
                      <a:prstClr val="black"/>
                    </a:solidFill>
                    <a:latin typeface="Calibri" panose="020F0502020204030204"/>
                  </a:rPr>
                  <a:t>at time t. </a:t>
                </a:r>
                <a14:m>
                  <m:oMath xmlns:m="http://schemas.openxmlformats.org/officeDocument/2006/math">
                    <m:r>
                      <a:rPr lang="en-US" sz="2000" i="1">
                        <a:solidFill>
                          <a:prstClr val="black"/>
                        </a:solidFill>
                        <a:latin typeface="Cambria Math" panose="02040503050406030204" pitchFamily="18" charset="0"/>
                      </a:rPr>
                      <m:t>𝑆</m:t>
                    </m:r>
                    <m:sSub>
                      <m:sSubPr>
                        <m:ctrlPr>
                          <a:rPr lang="en-US" sz="2000" i="1">
                            <a:solidFill>
                              <a:prstClr val="black"/>
                            </a:solidFill>
                            <a:latin typeface="Cambria Math" panose="02040503050406030204" pitchFamily="18" charset="0"/>
                          </a:rPr>
                        </m:ctrlPr>
                      </m:sSubPr>
                      <m:e>
                        <m:r>
                          <a:rPr lang="en-US" sz="2000" i="1">
                            <a:solidFill>
                              <a:prstClr val="black"/>
                            </a:solidFill>
                            <a:latin typeface="Cambria Math" panose="02040503050406030204" pitchFamily="18" charset="0"/>
                          </a:rPr>
                          <m:t>h</m:t>
                        </m:r>
                      </m:e>
                      <m:sub>
                        <m:r>
                          <a:rPr lang="en-US" sz="2000" i="1">
                            <a:solidFill>
                              <a:prstClr val="black"/>
                            </a:solidFill>
                            <a:latin typeface="Cambria Math" panose="02040503050406030204" pitchFamily="18" charset="0"/>
                          </a:rPr>
                          <m:t>𝑖𝑗𝑡</m:t>
                        </m:r>
                        <m:r>
                          <a:rPr lang="en-US" sz="2000" i="1">
                            <a:solidFill>
                              <a:prstClr val="black"/>
                            </a:solidFill>
                            <a:latin typeface="Cambria Math" panose="02040503050406030204" pitchFamily="18" charset="0"/>
                          </a:rPr>
                          <m:t>−1</m:t>
                        </m:r>
                      </m:sub>
                    </m:sSub>
                  </m:oMath>
                </a14:m>
                <a:r>
                  <a:rPr lang="en-US" sz="2000" dirty="0">
                    <a:solidFill>
                      <a:prstClr val="black"/>
                    </a:solidFill>
                    <a:latin typeface="Calibri" panose="020F0502020204030204"/>
                  </a:rPr>
                  <a:t> is the share of employment in industry </a:t>
                </a:r>
                <a:r>
                  <a:rPr lang="en-US" sz="2000" i="1" dirty="0">
                    <a:solidFill>
                      <a:prstClr val="black"/>
                    </a:solidFill>
                    <a:latin typeface="Calibri" panose="020F0502020204030204"/>
                  </a:rPr>
                  <a:t>j</a:t>
                </a:r>
                <a:r>
                  <a:rPr lang="en-US" sz="2000" dirty="0">
                    <a:solidFill>
                      <a:prstClr val="black"/>
                    </a:solidFill>
                    <a:latin typeface="Calibri" panose="020F0502020204030204"/>
                  </a:rPr>
                  <a:t> at time </a:t>
                </a:r>
                <a:r>
                  <a:rPr lang="en-US" sz="2000" i="1" dirty="0">
                    <a:solidFill>
                      <a:prstClr val="black"/>
                    </a:solidFill>
                    <a:latin typeface="Calibri" panose="020F0502020204030204"/>
                  </a:rPr>
                  <a:t>2010</a:t>
                </a:r>
                <a:r>
                  <a:rPr lang="en-US" sz="2000" dirty="0">
                    <a:solidFill>
                      <a:prstClr val="black"/>
                    </a:solidFill>
                    <a:latin typeface="Calibri" panose="020F0502020204030204"/>
                  </a:rPr>
                  <a:t> in area </a:t>
                </a:r>
                <a:r>
                  <a:rPr lang="en-US" sz="2000" i="1" dirty="0" err="1">
                    <a:solidFill>
                      <a:prstClr val="black"/>
                    </a:solidFill>
                    <a:latin typeface="Calibri" panose="020F0502020204030204"/>
                  </a:rPr>
                  <a:t>i</a:t>
                </a:r>
                <a:r>
                  <a:rPr lang="en-US" sz="2000" i="1" dirty="0">
                    <a:solidFill>
                      <a:prstClr val="black"/>
                    </a:solidFill>
                    <a:latin typeface="Calibri" panose="020F0502020204030204"/>
                  </a:rPr>
                  <a:t>.</a:t>
                </a:r>
                <a:endParaRPr lang="en-US" sz="2000" dirty="0">
                  <a:solidFill>
                    <a:prstClr val="black"/>
                  </a:solidFill>
                  <a:latin typeface="Calibri" panose="020F0502020204030204"/>
                </a:endParaRPr>
              </a:p>
              <a:p>
                <a:pPr defTabSz="685800"/>
                <a:endParaRPr lang="en-US" sz="1350" dirty="0">
                  <a:solidFill>
                    <a:prstClr val="black"/>
                  </a:solidFill>
                  <a:latin typeface="Calibri" panose="020F0502020204030204"/>
                </a:endParaRPr>
              </a:p>
            </p:txBody>
          </p:sp>
        </mc:Choice>
        <mc:Fallback xmlns="">
          <p:sp>
            <p:nvSpPr>
              <p:cNvPr id="5" name="TextBox 4">
                <a:extLst>
                  <a:ext uri="{FF2B5EF4-FFF2-40B4-BE49-F238E27FC236}">
                    <a16:creationId xmlns:a16="http://schemas.microsoft.com/office/drawing/2014/main" id="{3BF10C79-DF0E-40A5-96EB-8EC341DE8D3D}"/>
                  </a:ext>
                </a:extLst>
              </p:cNvPr>
              <p:cNvSpPr txBox="1">
                <a:spLocks noRot="1" noChangeAspect="1" noMove="1" noResize="1" noEditPoints="1" noAdjustHandles="1" noChangeArrowheads="1" noChangeShapeType="1" noTextEdit="1"/>
              </p:cNvSpPr>
              <p:nvPr/>
            </p:nvSpPr>
            <p:spPr>
              <a:xfrm>
                <a:off x="0" y="4910432"/>
                <a:ext cx="9143999" cy="2048061"/>
              </a:xfrm>
              <a:prstGeom prst="rect">
                <a:avLst/>
              </a:prstGeom>
              <a:blipFill>
                <a:blip r:embed="rId2"/>
                <a:stretch>
                  <a:fillRect l="-667" t="-597" r="-667"/>
                </a:stretch>
              </a:blipFill>
            </p:spPr>
            <p:txBody>
              <a:bodyPr/>
              <a:lstStyle/>
              <a:p>
                <a:r>
                  <a:rPr lang="en-US">
                    <a:noFill/>
                  </a:rPr>
                  <a:t> </a:t>
                </a:r>
              </a:p>
            </p:txBody>
          </p:sp>
        </mc:Fallback>
      </mc:AlternateContent>
      <p:sp>
        <p:nvSpPr>
          <p:cNvPr id="4" name="TextBox 3"/>
          <p:cNvSpPr txBox="1"/>
          <p:nvPr/>
        </p:nvSpPr>
        <p:spPr>
          <a:xfrm>
            <a:off x="8343900" y="5793001"/>
            <a:ext cx="726142" cy="369332"/>
          </a:xfrm>
          <a:prstGeom prst="rect">
            <a:avLst/>
          </a:prstGeom>
          <a:noFill/>
        </p:spPr>
        <p:txBody>
          <a:bodyPr wrap="square" rtlCol="0">
            <a:spAutoFit/>
          </a:bodyPr>
          <a:lstStyle/>
          <a:p>
            <a:pPr defTabSz="685800"/>
            <a:r>
              <a:rPr lang="en-US" sz="900" dirty="0">
                <a:solidFill>
                  <a:prstClr val="black"/>
                </a:solidFill>
                <a:latin typeface="Calibri" panose="020F0502020204030204"/>
              </a:rPr>
              <a:t>Source: BEA</a:t>
            </a:r>
          </a:p>
        </p:txBody>
      </p:sp>
      <p:grpSp>
        <p:nvGrpSpPr>
          <p:cNvPr id="10" name="Group 9">
            <a:extLst>
              <a:ext uri="{FF2B5EF4-FFF2-40B4-BE49-F238E27FC236}">
                <a16:creationId xmlns:a16="http://schemas.microsoft.com/office/drawing/2014/main" id="{26EF3E1D-1F65-4168-B983-1BDF51F13ACF}"/>
              </a:ext>
            </a:extLst>
          </p:cNvPr>
          <p:cNvGrpSpPr/>
          <p:nvPr/>
        </p:nvGrpSpPr>
        <p:grpSpPr>
          <a:xfrm>
            <a:off x="-376949" y="481307"/>
            <a:ext cx="9566881" cy="4429125"/>
            <a:chOff x="76291" y="127861"/>
            <a:chExt cx="12039785" cy="5362162"/>
          </a:xfrm>
        </p:grpSpPr>
        <p:pic>
          <p:nvPicPr>
            <p:cNvPr id="3" name="Picture 2">
              <a:extLst>
                <a:ext uri="{FF2B5EF4-FFF2-40B4-BE49-F238E27FC236}">
                  <a16:creationId xmlns:a16="http://schemas.microsoft.com/office/drawing/2014/main" id="{6ADC41A2-9CFC-4463-A94B-A32F7B8EFDC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291" y="127861"/>
              <a:ext cx="12039785" cy="5188857"/>
            </a:xfrm>
            <a:prstGeom prst="rect">
              <a:avLst/>
            </a:prstGeom>
          </p:spPr>
        </p:pic>
        <p:pic>
          <p:nvPicPr>
            <p:cNvPr id="7" name="Picture 6">
              <a:extLst>
                <a:ext uri="{FF2B5EF4-FFF2-40B4-BE49-F238E27FC236}">
                  <a16:creationId xmlns:a16="http://schemas.microsoft.com/office/drawing/2014/main" id="{F83F5AFC-1517-4DBD-944A-461859A60545}"/>
                </a:ext>
              </a:extLst>
            </p:cNvPr>
            <p:cNvPicPr>
              <a:picLocks noChangeAspect="1"/>
            </p:cNvPicPr>
            <p:nvPr/>
          </p:nvPicPr>
          <p:blipFill rotWithShape="1">
            <a:blip r:embed="rId4">
              <a:extLst>
                <a:ext uri="{28A0092B-C50C-407E-A947-70E740481C1C}">
                  <a14:useLocalDpi xmlns:a14="http://schemas.microsoft.com/office/drawing/2010/main" val="0"/>
                </a:ext>
              </a:extLst>
            </a:blip>
            <a:srcRect l="6054" t="67485" r="84026" b="2009"/>
            <a:stretch/>
          </p:blipFill>
          <p:spPr>
            <a:xfrm>
              <a:off x="9937423" y="2830827"/>
              <a:ext cx="2006338" cy="2659196"/>
            </a:xfrm>
            <a:prstGeom prst="rect">
              <a:avLst/>
            </a:prstGeom>
          </p:spPr>
        </p:pic>
        <p:sp>
          <p:nvSpPr>
            <p:cNvPr id="8" name="Oval 7">
              <a:extLst>
                <a:ext uri="{FF2B5EF4-FFF2-40B4-BE49-F238E27FC236}">
                  <a16:creationId xmlns:a16="http://schemas.microsoft.com/office/drawing/2014/main" id="{6E56F814-110E-460A-A45A-C134D6BACB55}"/>
                </a:ext>
              </a:extLst>
            </p:cNvPr>
            <p:cNvSpPr/>
            <p:nvPr/>
          </p:nvSpPr>
          <p:spPr>
            <a:xfrm>
              <a:off x="11534065" y="2545237"/>
              <a:ext cx="559324" cy="67873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9" name="Oval 8">
              <a:extLst>
                <a:ext uri="{FF2B5EF4-FFF2-40B4-BE49-F238E27FC236}">
                  <a16:creationId xmlns:a16="http://schemas.microsoft.com/office/drawing/2014/main" id="{C3A1C40C-4CDF-4918-A28F-997F2E509772}"/>
                </a:ext>
              </a:extLst>
            </p:cNvPr>
            <p:cNvSpPr/>
            <p:nvPr/>
          </p:nvSpPr>
          <p:spPr>
            <a:xfrm>
              <a:off x="480767" y="3648173"/>
              <a:ext cx="1611984" cy="16873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sp>
        <p:nvSpPr>
          <p:cNvPr id="2" name="TextBox 1"/>
          <p:cNvSpPr txBox="1"/>
          <p:nvPr/>
        </p:nvSpPr>
        <p:spPr>
          <a:xfrm>
            <a:off x="1" y="123975"/>
            <a:ext cx="9225986" cy="861774"/>
          </a:xfrm>
          <a:prstGeom prst="rect">
            <a:avLst/>
          </a:prstGeom>
          <a:solidFill>
            <a:schemeClr val="bg1"/>
          </a:solidFill>
        </p:spPr>
        <p:txBody>
          <a:bodyPr wrap="square" rtlCol="0">
            <a:spAutoFit/>
          </a:bodyPr>
          <a:lstStyle/>
          <a:p>
            <a:r>
              <a:rPr lang="en-US" sz="2500" b="1" dirty="0" smtClean="0"/>
              <a:t>Difference between </a:t>
            </a:r>
            <a:r>
              <a:rPr lang="en-US" sz="2500" b="1" dirty="0" err="1" smtClean="0"/>
              <a:t>Nonmetro</a:t>
            </a:r>
            <a:r>
              <a:rPr lang="en-US" sz="2500" b="1" dirty="0" smtClean="0"/>
              <a:t> </a:t>
            </a:r>
            <a:r>
              <a:rPr lang="en-US" sz="2500" b="1" dirty="0" err="1" smtClean="0"/>
              <a:t>andMetro</a:t>
            </a:r>
            <a:r>
              <a:rPr lang="en-US" sz="2500" b="1" dirty="0" smtClean="0"/>
              <a:t> counties due to slower growth of </a:t>
            </a:r>
            <a:r>
              <a:rPr lang="en-US" sz="2500" b="1" dirty="0" err="1" smtClean="0"/>
              <a:t>Nonmetro</a:t>
            </a:r>
            <a:r>
              <a:rPr lang="en-US" sz="2500" b="1" dirty="0" smtClean="0"/>
              <a:t> Industries</a:t>
            </a:r>
            <a:endParaRPr lang="en-US" sz="2500" b="1" dirty="0"/>
          </a:p>
        </p:txBody>
      </p:sp>
    </p:spTree>
    <p:extLst>
      <p:ext uri="{BB962C8B-B14F-4D97-AF65-F5344CB8AC3E}">
        <p14:creationId xmlns:p14="http://schemas.microsoft.com/office/powerpoint/2010/main" val="2537957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can we do? Urban-led </a:t>
            </a:r>
            <a:r>
              <a:rPr lang="en-US" dirty="0"/>
              <a:t>growth</a:t>
            </a:r>
          </a:p>
        </p:txBody>
      </p:sp>
      <p:sp>
        <p:nvSpPr>
          <p:cNvPr id="3" name="Slide Number Placeholder 2"/>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F335AA0-0C2D-4D7F-91FC-AD1CE36198C8}" type="slidenum">
              <a:rPr kumimoji="0" lang="en-US" sz="1400" b="0" i="0" u="none" strike="noStrike" kern="1200" cap="none" spc="0" normalizeH="0" baseline="0" noProof="0" smtClean="0">
                <a:ln>
                  <a:noFill/>
                </a:ln>
                <a:solidFill>
                  <a:srgbClr val="FFFFFF"/>
                </a:solidFill>
                <a:effectLst/>
                <a:uLnTx/>
                <a:uFillTx/>
                <a:latin typeface="Franklin Gothic Book"/>
                <a:ea typeface="+mj-ea"/>
                <a:cs typeface="+mj-cs"/>
              </a:rPr>
              <a:pPr marL="0" marR="0" lvl="0" indent="0" algn="ctr" defTabSz="457200" rtl="0" eaLnBrk="1" fontAlgn="auto" latinLnBrk="0" hangingPunct="1">
                <a:lnSpc>
                  <a:spcPct val="100000"/>
                </a:lnSpc>
                <a:spcBef>
                  <a:spcPts val="0"/>
                </a:spcBef>
                <a:spcAft>
                  <a:spcPts val="0"/>
                </a:spcAft>
                <a:buClrTx/>
                <a:buSzTx/>
                <a:buFontTx/>
                <a:buNone/>
                <a:tabLst/>
                <a:defRPr/>
              </a:pPr>
              <a:t>42</a:t>
            </a:fld>
            <a:endParaRPr kumimoji="0" lang="en-US" sz="1400" b="0" i="0" u="none" strike="noStrike" kern="1200" cap="none" spc="0" normalizeH="0" baseline="0" noProof="0" dirty="0">
              <a:ln>
                <a:noFill/>
              </a:ln>
              <a:solidFill>
                <a:srgbClr val="FFFFFF"/>
              </a:solidFill>
              <a:effectLst/>
              <a:uLnTx/>
              <a:uFillTx/>
              <a:latin typeface="Franklin Gothic Book"/>
              <a:ea typeface="+mj-ea"/>
              <a:cs typeface="+mj-cs"/>
            </a:endParaRPr>
          </a:p>
        </p:txBody>
      </p:sp>
      <p:sp>
        <p:nvSpPr>
          <p:cNvPr id="4" name="Content Placeholder 3"/>
          <p:cNvSpPr>
            <a:spLocks noGrp="1"/>
          </p:cNvSpPr>
          <p:nvPr>
            <p:ph sz="quarter" idx="1"/>
          </p:nvPr>
        </p:nvSpPr>
        <p:spPr/>
        <p:txBody>
          <a:bodyPr>
            <a:normAutofit/>
          </a:bodyPr>
          <a:lstStyle/>
          <a:p>
            <a:pPr lvl="1">
              <a:lnSpc>
                <a:spcPct val="96000"/>
              </a:lnSpc>
              <a:spcBef>
                <a:spcPts val="0"/>
              </a:spcBef>
            </a:pPr>
            <a:r>
              <a:rPr lang="en-US" sz="3200" u="sng" dirty="0" smtClean="0"/>
              <a:t>If you can’t beat them, join them.</a:t>
            </a:r>
          </a:p>
          <a:p>
            <a:pPr lvl="1">
              <a:lnSpc>
                <a:spcPct val="96000"/>
              </a:lnSpc>
              <a:spcBef>
                <a:spcPts val="0"/>
              </a:spcBef>
            </a:pPr>
            <a:r>
              <a:rPr lang="en-US" sz="3200" dirty="0" smtClean="0"/>
              <a:t>Urban-adjacent </a:t>
            </a:r>
            <a:r>
              <a:rPr lang="en-US" sz="3200" dirty="0"/>
              <a:t>rural areas have a great deal of </a:t>
            </a:r>
            <a:r>
              <a:rPr lang="en-US" sz="3200" i="1" dirty="0"/>
              <a:t>potential </a:t>
            </a:r>
            <a:r>
              <a:rPr lang="en-US" sz="3200" dirty="0"/>
              <a:t>because they can rely on urban-led growth and access to </a:t>
            </a:r>
            <a:r>
              <a:rPr lang="en-US" sz="3200" dirty="0" smtClean="0"/>
              <a:t>or “borrow” agglomeration </a:t>
            </a:r>
            <a:r>
              <a:rPr lang="en-US" sz="3200" dirty="0"/>
              <a:t>economies. </a:t>
            </a:r>
          </a:p>
          <a:p>
            <a:pPr lvl="1">
              <a:lnSpc>
                <a:spcPct val="96000"/>
              </a:lnSpc>
              <a:spcBef>
                <a:spcPts val="0"/>
              </a:spcBef>
            </a:pPr>
            <a:r>
              <a:rPr lang="en-US" sz="3200" dirty="0"/>
              <a:t>Commuters are a key component to rural community sustainability through providing a critical mass for public services and local businesses. </a:t>
            </a:r>
          </a:p>
          <a:p>
            <a:pPr lvl="2">
              <a:lnSpc>
                <a:spcPct val="96000"/>
              </a:lnSpc>
              <a:spcBef>
                <a:spcPts val="0"/>
              </a:spcBef>
            </a:pPr>
            <a:r>
              <a:rPr lang="en-US" sz="2800" dirty="0"/>
              <a:t>Stop the vicious downward cycle.</a:t>
            </a:r>
          </a:p>
          <a:p>
            <a:pPr lvl="1">
              <a:lnSpc>
                <a:spcPct val="96000"/>
              </a:lnSpc>
              <a:spcBef>
                <a:spcPts val="0"/>
              </a:spcBef>
            </a:pPr>
            <a:r>
              <a:rPr lang="en-US" sz="3200" dirty="0"/>
              <a:t>But growth is not magical; good policy is needed to ensure this will happen. I will discuss later. </a:t>
            </a:r>
          </a:p>
          <a:p>
            <a:pPr lvl="1">
              <a:lnSpc>
                <a:spcPct val="96000"/>
              </a:lnSpc>
              <a:spcBef>
                <a:spcPts val="0"/>
              </a:spcBef>
            </a:pPr>
            <a:endParaRPr lang="en-US" sz="3200" dirty="0"/>
          </a:p>
          <a:p>
            <a:pPr lvl="1">
              <a:lnSpc>
                <a:spcPct val="96000"/>
              </a:lnSpc>
              <a:spcBef>
                <a:spcPts val="0"/>
              </a:spcBef>
            </a:pPr>
            <a:endParaRPr lang="en-US" sz="2800" dirty="0"/>
          </a:p>
          <a:p>
            <a:pPr lvl="1">
              <a:lnSpc>
                <a:spcPct val="107000"/>
              </a:lnSpc>
            </a:pPr>
            <a:endParaRPr lang="en-US" sz="2800" dirty="0"/>
          </a:p>
          <a:p>
            <a:pPr lvl="1">
              <a:lnSpc>
                <a:spcPct val="90000"/>
              </a:lnSpc>
            </a:pPr>
            <a:endParaRPr lang="en-US" sz="3000" dirty="0"/>
          </a:p>
        </p:txBody>
      </p:sp>
    </p:spTree>
    <p:extLst>
      <p:ext uri="{BB962C8B-B14F-4D97-AF65-F5344CB8AC3E}">
        <p14:creationId xmlns:p14="http://schemas.microsoft.com/office/powerpoint/2010/main" val="25849908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smtClean="0">
                <a:ln>
                  <a:noFill/>
                </a:ln>
                <a:solidFill>
                  <a:srgbClr val="FF0000"/>
                </a:solidFill>
                <a:effectLst/>
                <a:uLnTx/>
                <a:uFillTx/>
                <a:latin typeface="Verdana" panose="020B0604030504040204" pitchFamily="34" charset="0"/>
                <a:ea typeface="+mn-ea"/>
                <a:cs typeface="+mn-cs"/>
              </a:rPr>
              <a:t>Mark Partridge AED Economics</a:t>
            </a:r>
            <a:endParaRPr kumimoji="0" lang="en-US" altLang="en-US" sz="1200" b="1" i="0" u="none" strike="noStrike" kern="1200" cap="none" spc="0" normalizeH="0" baseline="0" noProof="0">
              <a:ln>
                <a:noFill/>
              </a:ln>
              <a:solidFill>
                <a:srgbClr val="FF0000"/>
              </a:solidFill>
              <a:effectLst/>
              <a:uLnTx/>
              <a:uFillTx/>
              <a:latin typeface="Verdana" panose="020B060403050404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B2531C3-0B39-4A2E-B215-4E200ADAB231}"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900"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pic>
        <p:nvPicPr>
          <p:cNvPr id="6" name="Picture 5"/>
          <p:cNvPicPr>
            <a:picLocks noChangeAspect="1"/>
          </p:cNvPicPr>
          <p:nvPr/>
        </p:nvPicPr>
        <p:blipFill>
          <a:blip r:embed="rId2"/>
          <a:stretch>
            <a:fillRect/>
          </a:stretch>
        </p:blipFill>
        <p:spPr>
          <a:xfrm>
            <a:off x="0" y="0"/>
            <a:ext cx="9067800" cy="9329738"/>
          </a:xfrm>
          <a:prstGeom prst="rect">
            <a:avLst/>
          </a:prstGeom>
        </p:spPr>
      </p:pic>
      <p:sp>
        <p:nvSpPr>
          <p:cNvPr id="7" name="TextBox 6"/>
          <p:cNvSpPr txBox="1"/>
          <p:nvPr/>
        </p:nvSpPr>
        <p:spPr>
          <a:xfrm>
            <a:off x="2590800" y="0"/>
            <a:ext cx="5410200" cy="369332"/>
          </a:xfrm>
          <a:prstGeom prst="rect">
            <a:avLst/>
          </a:prstGeom>
          <a:noFill/>
        </p:spPr>
        <p:txBody>
          <a:bodyPr wrap="square" rtlCol="0">
            <a:spAutoFit/>
          </a:bodyPr>
          <a:lstStyle/>
          <a:p>
            <a:r>
              <a:rPr lang="en-US" dirty="0" smtClean="0"/>
              <a:t>Journal of Economic Geography, 2008</a:t>
            </a:r>
            <a:endParaRPr lang="en-US" dirty="0"/>
          </a:p>
        </p:txBody>
      </p:sp>
    </p:spTree>
    <p:extLst>
      <p:ext uri="{BB962C8B-B14F-4D97-AF65-F5344CB8AC3E}">
        <p14:creationId xmlns:p14="http://schemas.microsoft.com/office/powerpoint/2010/main" val="36213544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smtClean="0">
                <a:ln>
                  <a:noFill/>
                </a:ln>
                <a:solidFill>
                  <a:srgbClr val="FF0000"/>
                </a:solidFill>
                <a:effectLst/>
                <a:uLnTx/>
                <a:uFillTx/>
                <a:latin typeface="Verdana" panose="020B0604030504040204" pitchFamily="34" charset="0"/>
                <a:ea typeface="+mn-ea"/>
                <a:cs typeface="+mn-cs"/>
              </a:rPr>
              <a:t>Mark Partridge AED Economics</a:t>
            </a:r>
            <a:endParaRPr kumimoji="0" lang="en-US" altLang="en-US" sz="1200" b="1" i="0" u="none" strike="noStrike" kern="1200" cap="none" spc="0" normalizeH="0" baseline="0" noProof="0">
              <a:ln>
                <a:noFill/>
              </a:ln>
              <a:solidFill>
                <a:srgbClr val="FF0000"/>
              </a:solidFill>
              <a:effectLst/>
              <a:uLnTx/>
              <a:uFillTx/>
              <a:latin typeface="Verdana" panose="020B0604030504040204" pitchFamily="34" charset="0"/>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05E5D1-8C8B-4C33-9024-AEC8273DB7AB}"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900"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pic>
        <p:nvPicPr>
          <p:cNvPr id="4" name="Picture 3"/>
          <p:cNvPicPr>
            <a:picLocks noChangeAspect="1"/>
          </p:cNvPicPr>
          <p:nvPr/>
        </p:nvPicPr>
        <p:blipFill>
          <a:blip r:embed="rId2"/>
          <a:stretch>
            <a:fillRect/>
          </a:stretch>
        </p:blipFill>
        <p:spPr>
          <a:xfrm>
            <a:off x="114299" y="0"/>
            <a:ext cx="8953501" cy="6858000"/>
          </a:xfrm>
          <a:prstGeom prst="rect">
            <a:avLst/>
          </a:prstGeom>
        </p:spPr>
      </p:pic>
      <p:sp>
        <p:nvSpPr>
          <p:cNvPr id="5" name="TextBox 4"/>
          <p:cNvSpPr txBox="1"/>
          <p:nvPr/>
        </p:nvSpPr>
        <p:spPr>
          <a:xfrm>
            <a:off x="2590800" y="15359"/>
            <a:ext cx="5410200" cy="369332"/>
          </a:xfrm>
          <a:prstGeom prst="rect">
            <a:avLst/>
          </a:prstGeom>
          <a:noFill/>
        </p:spPr>
        <p:txBody>
          <a:bodyPr wrap="square" rtlCol="0">
            <a:spAutoFit/>
          </a:bodyPr>
          <a:lstStyle/>
          <a:p>
            <a:r>
              <a:rPr lang="en-US" b="1" dirty="0" smtClean="0"/>
              <a:t>Journal of Economic Geography</a:t>
            </a:r>
            <a:endParaRPr lang="en-US" b="1" dirty="0"/>
          </a:p>
        </p:txBody>
      </p:sp>
      <p:sp>
        <p:nvSpPr>
          <p:cNvPr id="6" name="Rectangle 5"/>
          <p:cNvSpPr/>
          <p:nvPr/>
        </p:nvSpPr>
        <p:spPr bwMode="auto">
          <a:xfrm>
            <a:off x="114299" y="2257425"/>
            <a:ext cx="4414839" cy="3643313"/>
          </a:xfrm>
          <a:prstGeom prst="rect">
            <a:avLst/>
          </a:prstGeom>
          <a:noFill/>
          <a:ln w="444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endParaRPr>
          </a:p>
        </p:txBody>
      </p:sp>
      <p:sp>
        <p:nvSpPr>
          <p:cNvPr id="7" name="Rectangle 6"/>
          <p:cNvSpPr/>
          <p:nvPr/>
        </p:nvSpPr>
        <p:spPr bwMode="auto">
          <a:xfrm>
            <a:off x="6729414" y="4314825"/>
            <a:ext cx="842962" cy="1585913"/>
          </a:xfrm>
          <a:prstGeom prst="rect">
            <a:avLst/>
          </a:prstGeom>
          <a:noFill/>
          <a:ln w="3810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29907562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smtClean="0">
                <a:ln>
                  <a:noFill/>
                </a:ln>
                <a:solidFill>
                  <a:srgbClr val="FF0000"/>
                </a:solidFill>
                <a:effectLst/>
                <a:uLnTx/>
                <a:uFillTx/>
                <a:latin typeface="Verdana" panose="020B0604030504040204" pitchFamily="34" charset="0"/>
                <a:ea typeface="+mn-ea"/>
                <a:cs typeface="+mn-cs"/>
              </a:rPr>
              <a:t>Mark Partridge AED Economics</a:t>
            </a:r>
            <a:endParaRPr kumimoji="0" lang="en-US" altLang="en-US" sz="1200" b="1" i="0" u="none" strike="noStrike" kern="1200" cap="none" spc="0" normalizeH="0" baseline="0" noProof="0">
              <a:ln>
                <a:noFill/>
              </a:ln>
              <a:solidFill>
                <a:srgbClr val="FF0000"/>
              </a:solidFill>
              <a:effectLst/>
              <a:uLnTx/>
              <a:uFillTx/>
              <a:latin typeface="Verdana" panose="020B0604030504040204" pitchFamily="34" charset="0"/>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05E5D1-8C8B-4C33-9024-AEC8273DB7AB}"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900"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pic>
        <p:nvPicPr>
          <p:cNvPr id="4" name="Picture 3"/>
          <p:cNvPicPr>
            <a:picLocks noChangeAspect="1"/>
          </p:cNvPicPr>
          <p:nvPr/>
        </p:nvPicPr>
        <p:blipFill>
          <a:blip r:embed="rId2"/>
          <a:stretch>
            <a:fillRect/>
          </a:stretch>
        </p:blipFill>
        <p:spPr>
          <a:xfrm>
            <a:off x="59520" y="-203162"/>
            <a:ext cx="9008280" cy="7073966"/>
          </a:xfrm>
          <a:prstGeom prst="rect">
            <a:avLst/>
          </a:prstGeom>
        </p:spPr>
      </p:pic>
    </p:spTree>
    <p:extLst>
      <p:ext uri="{BB962C8B-B14F-4D97-AF65-F5344CB8AC3E}">
        <p14:creationId xmlns:p14="http://schemas.microsoft.com/office/powerpoint/2010/main" val="36144684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37056FE-3A8F-4285-B791-343B4BAD4122}" type="slidenum">
              <a:rPr lang="en-US" altLang="en-US"/>
              <a:pPr/>
              <a:t>46</a:t>
            </a:fld>
            <a:endParaRPr lang="en-US" altLang="en-US"/>
          </a:p>
        </p:txBody>
      </p:sp>
      <p:sp>
        <p:nvSpPr>
          <p:cNvPr id="19458"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9459" name="Picture 1"/>
          <p:cNvPicPr>
            <a:picLocks noChangeAspect="1" noChangeArrowheads="1"/>
          </p:cNvPicPr>
          <p:nvPr/>
        </p:nvPicPr>
        <p:blipFill>
          <a:blip r:embed="rId3">
            <a:extLst>
              <a:ext uri="{28A0092B-C50C-407E-A947-70E740481C1C}">
                <a14:useLocalDpi xmlns:a14="http://schemas.microsoft.com/office/drawing/2010/main" val="0"/>
              </a:ext>
            </a:extLst>
          </a:blip>
          <a:srcRect l="4428" t="11638" r="4059" b="7727"/>
          <a:stretch>
            <a:fillRect/>
          </a:stretch>
        </p:blipFill>
        <p:spPr bwMode="auto">
          <a:xfrm>
            <a:off x="381000" y="495300"/>
            <a:ext cx="853440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2"/>
          <p:cNvSpPr>
            <a:spLocks noChangeArrowheads="1"/>
          </p:cNvSpPr>
          <p:nvPr/>
        </p:nvSpPr>
        <p:spPr bwMode="auto">
          <a:xfrm>
            <a:off x="533400" y="153988"/>
            <a:ext cx="7086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cs typeface="Times New Roman" panose="02020603050405020304" pitchFamily="18" charset="0"/>
              </a:rPr>
              <a:t>Figure 4: Distance Penalties (%) for Housing Costs 2000</a:t>
            </a:r>
            <a:endParaRPr lang="en-US" altLang="en-US" b="1"/>
          </a:p>
          <a:p>
            <a:endParaRPr lang="en-US" altLang="en-US"/>
          </a:p>
        </p:txBody>
      </p:sp>
    </p:spTree>
    <p:extLst>
      <p:ext uri="{BB962C8B-B14F-4D97-AF65-F5344CB8AC3E}">
        <p14:creationId xmlns:p14="http://schemas.microsoft.com/office/powerpoint/2010/main" val="1073410894"/>
      </p:ext>
    </p:extLst>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4D95AF5-DF5D-4F84-9CEA-C5F1B860D6CC}" type="slidenum">
              <a:rPr kumimoji="0" lang="en-US" sz="1600" b="0" i="0" u="none" strike="noStrike" kern="1200" cap="none" spc="0" normalizeH="0" baseline="0" noProof="0" smtClean="0">
                <a:ln>
                  <a:noFill/>
                </a:ln>
                <a:solidFill>
                  <a:srgbClr val="FFFFFF"/>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srgbClr val="FFFFFF"/>
              </a:solidFill>
              <a:effectLst/>
              <a:uLnTx/>
              <a:uFillTx/>
              <a:latin typeface="Georgia"/>
              <a:ea typeface="+mn-ea"/>
              <a:cs typeface="+mn-cs"/>
            </a:endParaRPr>
          </a:p>
        </p:txBody>
      </p:sp>
      <p:pic>
        <p:nvPicPr>
          <p:cNvPr id="5122" name="Picture 2"/>
          <p:cNvPicPr>
            <a:picLocks noChangeAspect="1" noChangeArrowheads="1"/>
          </p:cNvPicPr>
          <p:nvPr/>
        </p:nvPicPr>
        <p:blipFill>
          <a:blip r:embed="rId2" cstate="print"/>
          <a:srcRect/>
          <a:stretch>
            <a:fillRect/>
          </a:stretch>
        </p:blipFill>
        <p:spPr bwMode="auto">
          <a:xfrm>
            <a:off x="1" y="0"/>
            <a:ext cx="9143999" cy="8648700"/>
          </a:xfrm>
          <a:prstGeom prst="rect">
            <a:avLst/>
          </a:prstGeom>
          <a:noFill/>
          <a:ln w="9525">
            <a:noFill/>
            <a:miter lim="800000"/>
            <a:headEnd/>
            <a:tailEnd/>
          </a:ln>
        </p:spPr>
      </p:pic>
      <p:sp>
        <p:nvSpPr>
          <p:cNvPr id="4" name="Rectangle 3"/>
          <p:cNvSpPr/>
          <p:nvPr/>
        </p:nvSpPr>
        <p:spPr>
          <a:xfrm>
            <a:off x="0" y="1066800"/>
            <a:ext cx="8686800" cy="2286000"/>
          </a:xfrm>
          <a:prstGeom prst="rect">
            <a:avLst/>
          </a:prstGeom>
          <a:solidFill>
            <a:schemeClr val="accent1">
              <a:alpha val="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5" name="Rectangle 4"/>
          <p:cNvSpPr/>
          <p:nvPr/>
        </p:nvSpPr>
        <p:spPr>
          <a:xfrm>
            <a:off x="0" y="3352800"/>
            <a:ext cx="8686800" cy="1524000"/>
          </a:xfrm>
          <a:prstGeom prst="rect">
            <a:avLst/>
          </a:prstGeom>
          <a:solidFill>
            <a:schemeClr val="accent1">
              <a:alpha val="0"/>
            </a:schemeClr>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Tree>
    <p:extLst>
      <p:ext uri="{BB962C8B-B14F-4D97-AF65-F5344CB8AC3E}">
        <p14:creationId xmlns:p14="http://schemas.microsoft.com/office/powerpoint/2010/main" val="14208488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4D95AF5-DF5D-4F84-9CEA-C5F1B860D6CC}" type="slidenum">
              <a:rPr kumimoji="0" lang="en-US" sz="1600" b="0" i="0" u="none" strike="noStrike" kern="1200" cap="none" spc="0" normalizeH="0" baseline="0" noProof="0" smtClean="0">
                <a:ln>
                  <a:noFill/>
                </a:ln>
                <a:solidFill>
                  <a:srgbClr val="FFFFFF"/>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600" b="0" i="0" u="none" strike="noStrike" kern="1200" cap="none" spc="0" normalizeH="0" baseline="0" noProof="0">
              <a:ln>
                <a:noFill/>
              </a:ln>
              <a:solidFill>
                <a:srgbClr val="FFFFFF"/>
              </a:solidFill>
              <a:effectLst/>
              <a:uLnTx/>
              <a:uFillTx/>
              <a:latin typeface="Georgia"/>
              <a:ea typeface="+mn-ea"/>
              <a:cs typeface="+mn-cs"/>
            </a:endParaRPr>
          </a:p>
        </p:txBody>
      </p:sp>
      <p:pic>
        <p:nvPicPr>
          <p:cNvPr id="4098" name="Picture 2"/>
          <p:cNvPicPr>
            <a:picLocks noChangeAspect="1" noChangeArrowheads="1"/>
          </p:cNvPicPr>
          <p:nvPr/>
        </p:nvPicPr>
        <p:blipFill>
          <a:blip r:embed="rId2" cstate="print"/>
          <a:srcRect/>
          <a:stretch>
            <a:fillRect/>
          </a:stretch>
        </p:blipFill>
        <p:spPr bwMode="auto">
          <a:xfrm>
            <a:off x="0" y="0"/>
            <a:ext cx="9144000" cy="8429625"/>
          </a:xfrm>
          <a:prstGeom prst="rect">
            <a:avLst/>
          </a:prstGeom>
          <a:noFill/>
          <a:ln w="9525">
            <a:noFill/>
            <a:miter lim="800000"/>
            <a:headEnd/>
            <a:tailEnd/>
          </a:ln>
        </p:spPr>
      </p:pic>
      <p:sp>
        <p:nvSpPr>
          <p:cNvPr id="6" name="Rectangle 5"/>
          <p:cNvSpPr/>
          <p:nvPr/>
        </p:nvSpPr>
        <p:spPr>
          <a:xfrm>
            <a:off x="0" y="1066800"/>
            <a:ext cx="8763000" cy="2286000"/>
          </a:xfrm>
          <a:prstGeom prst="rect">
            <a:avLst/>
          </a:prstGeom>
          <a:solidFill>
            <a:schemeClr val="accent1">
              <a:alpha val="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 name="Rectangle 7"/>
          <p:cNvSpPr/>
          <p:nvPr/>
        </p:nvSpPr>
        <p:spPr>
          <a:xfrm>
            <a:off x="0" y="3276600"/>
            <a:ext cx="8686800" cy="1524000"/>
          </a:xfrm>
          <a:prstGeom prst="rect">
            <a:avLst/>
          </a:prstGeom>
          <a:solidFill>
            <a:schemeClr val="accent1">
              <a:alpha val="0"/>
            </a:schemeClr>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Tree>
    <p:extLst>
      <p:ext uri="{BB962C8B-B14F-4D97-AF65-F5344CB8AC3E}">
        <p14:creationId xmlns:p14="http://schemas.microsoft.com/office/powerpoint/2010/main" val="609524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good rural or lagging-region policy?</a:t>
            </a:r>
          </a:p>
        </p:txBody>
      </p:sp>
      <p:sp>
        <p:nvSpPr>
          <p:cNvPr id="3" name="Slide Number Placeholder 2"/>
          <p:cNvSpPr>
            <a:spLocks noGrp="1"/>
          </p:cNvSpPr>
          <p:nvPr>
            <p:ph type="sldNum" sz="quarter" idx="12"/>
          </p:nvPr>
        </p:nvSpPr>
        <p:spPr/>
        <p:txBody>
          <a:bodyPr/>
          <a:lstStyle/>
          <a:p>
            <a:fld id="{5F335AA0-0C2D-4D7F-91FC-AD1CE36198C8}" type="slidenum">
              <a:rPr lang="en-US" smtClean="0"/>
              <a:pPr/>
              <a:t>49</a:t>
            </a:fld>
            <a:endParaRPr lang="en-US" dirty="0"/>
          </a:p>
        </p:txBody>
      </p:sp>
      <p:sp>
        <p:nvSpPr>
          <p:cNvPr id="4" name="Content Placeholder 3"/>
          <p:cNvSpPr>
            <a:spLocks noGrp="1"/>
          </p:cNvSpPr>
          <p:nvPr>
            <p:ph sz="quarter" idx="1"/>
          </p:nvPr>
        </p:nvSpPr>
        <p:spPr/>
        <p:txBody>
          <a:bodyPr>
            <a:normAutofit fontScale="92500" lnSpcReduction="20000"/>
          </a:bodyPr>
          <a:lstStyle/>
          <a:p>
            <a:pPr>
              <a:spcBef>
                <a:spcPts val="0"/>
              </a:spcBef>
            </a:pPr>
            <a:r>
              <a:rPr lang="en-US" sz="2800" b="1" dirty="0" smtClean="0">
                <a:solidFill>
                  <a:srgbClr val="C00000"/>
                </a:solidFill>
              </a:rPr>
              <a:t>Export-based strategy is naïve. They tend to be high-productivity and losing jobs and, by definition, have a capital account deficit—i.e., capital is leaving the region (</a:t>
            </a:r>
            <a:r>
              <a:rPr lang="en-US" sz="2800" b="1" dirty="0" err="1" smtClean="0">
                <a:solidFill>
                  <a:srgbClr val="C00000"/>
                </a:solidFill>
              </a:rPr>
              <a:t>Kilkenny</a:t>
            </a:r>
            <a:r>
              <a:rPr lang="en-US" sz="2800" b="1" dirty="0" smtClean="0">
                <a:solidFill>
                  <a:srgbClr val="C00000"/>
                </a:solidFill>
              </a:rPr>
              <a:t> &amp; Partridge, 2009), Krugman 2018 NYT.</a:t>
            </a:r>
          </a:p>
          <a:p>
            <a:pPr>
              <a:spcBef>
                <a:spcPts val="0"/>
              </a:spcBef>
            </a:pPr>
            <a:r>
              <a:rPr lang="en-US" sz="2800" b="1" dirty="0" smtClean="0">
                <a:solidFill>
                  <a:srgbClr val="C00000"/>
                </a:solidFill>
              </a:rPr>
              <a:t>It </a:t>
            </a:r>
            <a:r>
              <a:rPr lang="en-US" sz="2800" b="1" dirty="0">
                <a:solidFill>
                  <a:srgbClr val="C00000"/>
                </a:solidFill>
              </a:rPr>
              <a:t>should not facilitate sectoral rent seeking </a:t>
            </a:r>
            <a:r>
              <a:rPr lang="en-US" sz="2800" b="1" dirty="0" smtClean="0">
                <a:solidFill>
                  <a:srgbClr val="C00000"/>
                </a:solidFill>
              </a:rPr>
              <a:t>in </a:t>
            </a:r>
            <a:r>
              <a:rPr lang="en-US" sz="2800" b="1" dirty="0">
                <a:solidFill>
                  <a:srgbClr val="C00000"/>
                </a:solidFill>
              </a:rPr>
              <a:t>the guise of rural or regional development. For example, agriculture subsidies or coal mining deregulation is not rural </a:t>
            </a:r>
            <a:r>
              <a:rPr lang="en-US" sz="2800" b="1" dirty="0" smtClean="0">
                <a:solidFill>
                  <a:srgbClr val="C00000"/>
                </a:solidFill>
              </a:rPr>
              <a:t>development</a:t>
            </a:r>
            <a:r>
              <a:rPr lang="en-US" sz="2800" b="1" dirty="0" smtClean="0">
                <a:solidFill>
                  <a:schemeClr val="accent1"/>
                </a:solidFill>
              </a:rPr>
              <a:t>.</a:t>
            </a:r>
            <a:endParaRPr lang="en-US" sz="2800" b="1" dirty="0" smtClean="0">
              <a:solidFill>
                <a:srgbClr val="C00000"/>
              </a:solidFill>
            </a:endParaRPr>
          </a:p>
          <a:p>
            <a:pPr>
              <a:spcBef>
                <a:spcPts val="0"/>
              </a:spcBef>
            </a:pPr>
            <a:r>
              <a:rPr lang="en-US" sz="2800" b="1" dirty="0" smtClean="0">
                <a:solidFill>
                  <a:srgbClr val="C00000"/>
                </a:solidFill>
              </a:rPr>
              <a:t>Collaborate </a:t>
            </a:r>
            <a:r>
              <a:rPr lang="en-US" sz="2800" b="1" dirty="0">
                <a:solidFill>
                  <a:srgbClr val="C00000"/>
                </a:solidFill>
              </a:rPr>
              <a:t>with partners (including cities); build from within; quality of life; and quit doing “stupid stuff” such as following the latest fad</a:t>
            </a:r>
            <a:r>
              <a:rPr lang="en-US" sz="2800" b="1" dirty="0" smtClean="0">
                <a:solidFill>
                  <a:srgbClr val="C00000"/>
                </a:solidFill>
              </a:rPr>
              <a:t>. </a:t>
            </a:r>
            <a:r>
              <a:rPr lang="en-US" sz="2800" b="1" u="sng" dirty="0" smtClean="0">
                <a:solidFill>
                  <a:srgbClr val="C00000"/>
                </a:solidFill>
              </a:rPr>
              <a:t>Carrot and Sticks</a:t>
            </a:r>
            <a:r>
              <a:rPr lang="en-US" sz="2800" b="1" dirty="0" smtClean="0">
                <a:solidFill>
                  <a:srgbClr val="C00000"/>
                </a:solidFill>
              </a:rPr>
              <a:t>.</a:t>
            </a:r>
            <a:endParaRPr lang="en-US" sz="2800" b="1" dirty="0">
              <a:solidFill>
                <a:srgbClr val="C00000"/>
              </a:solidFill>
            </a:endParaRPr>
          </a:p>
          <a:p>
            <a:pPr>
              <a:spcBef>
                <a:spcPts val="0"/>
              </a:spcBef>
            </a:pPr>
            <a:r>
              <a:rPr lang="en-US" sz="2800" dirty="0"/>
              <a:t>Rural economies have fundamentally changed from a primary sector economy to one based on rural-urban interdependence. </a:t>
            </a:r>
          </a:p>
          <a:p>
            <a:pPr>
              <a:spcBef>
                <a:spcPts val="0"/>
              </a:spcBef>
            </a:pPr>
            <a:r>
              <a:rPr lang="en-US" sz="2800" dirty="0"/>
              <a:t>When there are spillovers, economists argue that they should be internalized. Hence, economic development policies should be done across the entire affected region, not in a piecemeal fashion of competing rural and urban self-interests. </a:t>
            </a:r>
          </a:p>
          <a:p>
            <a:pPr marL="0" indent="0">
              <a:spcBef>
                <a:spcPts val="0"/>
              </a:spcBef>
              <a:buNone/>
            </a:pPr>
            <a:endParaRPr lang="en-US" sz="2800" dirty="0"/>
          </a:p>
        </p:txBody>
      </p:sp>
    </p:spTree>
    <p:extLst>
      <p:ext uri="{BB962C8B-B14F-4D97-AF65-F5344CB8AC3E}">
        <p14:creationId xmlns:p14="http://schemas.microsoft.com/office/powerpoint/2010/main" val="2311487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rexit vote map">
            <a:extLst>
              <a:ext uri="{FF2B5EF4-FFF2-40B4-BE49-F238E27FC236}">
                <a16:creationId xmlns:a16="http://schemas.microsoft.com/office/drawing/2014/main" id="{9B62AEB2-6B20-412A-9BC1-4E69AFAB7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2934"/>
            <a:ext cx="9076552" cy="59150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1568427-DE95-4525-8112-7D81EC8F26C1}"/>
              </a:ext>
            </a:extLst>
          </p:cNvPr>
          <p:cNvSpPr/>
          <p:nvPr/>
        </p:nvSpPr>
        <p:spPr>
          <a:xfrm>
            <a:off x="1311551" y="6557918"/>
            <a:ext cx="5611306" cy="300082"/>
          </a:xfrm>
          <a:prstGeom prst="rect">
            <a:avLst/>
          </a:prstGeom>
        </p:spPr>
        <p:txBody>
          <a:bodyPr wrap="square">
            <a:spAutoFit/>
          </a:bodyPr>
          <a:lstStyle/>
          <a:p>
            <a:pPr defTabSz="685800"/>
            <a:r>
              <a:rPr lang="en-US" sz="1350" dirty="0">
                <a:solidFill>
                  <a:prstClr val="black"/>
                </a:solidFill>
                <a:latin typeface="Calibri" panose="020F0502020204030204"/>
              </a:rPr>
              <a:t>Source: https://www.caliper.com/featured-maps/maptitude-brexit-map.html</a:t>
            </a:r>
          </a:p>
        </p:txBody>
      </p:sp>
      <p:sp>
        <p:nvSpPr>
          <p:cNvPr id="2" name="TextBox 1"/>
          <p:cNvSpPr txBox="1"/>
          <p:nvPr/>
        </p:nvSpPr>
        <p:spPr>
          <a:xfrm>
            <a:off x="171450" y="257175"/>
            <a:ext cx="8905102" cy="707886"/>
          </a:xfrm>
          <a:prstGeom prst="rect">
            <a:avLst/>
          </a:prstGeom>
          <a:no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Brexit</a:t>
            </a:r>
            <a:r>
              <a:rPr lang="en-US" sz="4000" b="1" dirty="0">
                <a:latin typeface="Times New Roman" panose="02020603050405020304" pitchFamily="18" charset="0"/>
                <a:cs typeface="Times New Roman" panose="02020603050405020304" pitchFamily="18" charset="0"/>
              </a:rPr>
              <a:t> Vote Share—Red=Leave</a:t>
            </a:r>
          </a:p>
        </p:txBody>
      </p:sp>
    </p:spTree>
    <p:extLst>
      <p:ext uri="{BB962C8B-B14F-4D97-AF65-F5344CB8AC3E}">
        <p14:creationId xmlns:p14="http://schemas.microsoft.com/office/powerpoint/2010/main" val="12591749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good rural or lagging-region policy?</a:t>
            </a:r>
          </a:p>
        </p:txBody>
      </p:sp>
      <p:sp>
        <p:nvSpPr>
          <p:cNvPr id="3" name="Slide Number Placeholder 2"/>
          <p:cNvSpPr>
            <a:spLocks noGrp="1"/>
          </p:cNvSpPr>
          <p:nvPr>
            <p:ph type="sldNum" sz="quarter" idx="12"/>
          </p:nvPr>
        </p:nvSpPr>
        <p:spPr/>
        <p:txBody>
          <a:bodyPr/>
          <a:lstStyle/>
          <a:p>
            <a:fld id="{5F335AA0-0C2D-4D7F-91FC-AD1CE36198C8}" type="slidenum">
              <a:rPr lang="en-US" smtClean="0"/>
              <a:pPr/>
              <a:t>50</a:t>
            </a:fld>
            <a:endParaRPr lang="en-US" dirty="0"/>
          </a:p>
        </p:txBody>
      </p:sp>
      <p:sp>
        <p:nvSpPr>
          <p:cNvPr id="4" name="Content Placeholder 3"/>
          <p:cNvSpPr>
            <a:spLocks noGrp="1"/>
          </p:cNvSpPr>
          <p:nvPr>
            <p:ph sz="quarter" idx="1"/>
          </p:nvPr>
        </p:nvSpPr>
        <p:spPr/>
        <p:txBody>
          <a:bodyPr>
            <a:normAutofit lnSpcReduction="10000"/>
          </a:bodyPr>
          <a:lstStyle/>
          <a:p>
            <a:pPr lvl="1">
              <a:spcBef>
                <a:spcPts val="600"/>
              </a:spcBef>
            </a:pPr>
            <a:r>
              <a:rPr lang="en-US" sz="3600" b="1" dirty="0"/>
              <a:t>1. Governance reform </a:t>
            </a:r>
            <a:r>
              <a:rPr lang="en-US" sz="3600" dirty="0"/>
              <a:t>to shift from separate farm/rural/urban policies to a </a:t>
            </a:r>
            <a:r>
              <a:rPr lang="en-US" sz="3600" b="1" u="sng" dirty="0">
                <a:solidFill>
                  <a:srgbClr val="FF0000"/>
                </a:solidFill>
              </a:rPr>
              <a:t>regional</a:t>
            </a:r>
            <a:r>
              <a:rPr lang="en-US" sz="3600" dirty="0"/>
              <a:t> policy.</a:t>
            </a:r>
          </a:p>
          <a:p>
            <a:pPr lvl="2">
              <a:spcBef>
                <a:spcPts val="600"/>
              </a:spcBef>
            </a:pPr>
            <a:r>
              <a:rPr lang="en-US" sz="3200" dirty="0"/>
              <a:t>Policy goals include: Tax sharing, planning and management of the rural-urban fringe, environmental protection, infrastructure, economic development for regions. This helps facilitate cooperation.</a:t>
            </a:r>
          </a:p>
          <a:p>
            <a:pPr lvl="2">
              <a:spcBef>
                <a:spcPts val="600"/>
              </a:spcBef>
            </a:pPr>
            <a:r>
              <a:rPr lang="en-US" sz="3200" dirty="0"/>
              <a:t>Key issue is how to get all actors to participate and believe their input is valued. Leverage local social capital and networks to promote good governance (</a:t>
            </a:r>
            <a:r>
              <a:rPr lang="en-US" sz="3200" dirty="0" err="1"/>
              <a:t>Natcher</a:t>
            </a:r>
            <a:r>
              <a:rPr lang="en-US" sz="3200" dirty="0"/>
              <a:t> and </a:t>
            </a:r>
            <a:r>
              <a:rPr lang="en-US" sz="3200" dirty="0" err="1"/>
              <a:t>Olfert</a:t>
            </a:r>
            <a:r>
              <a:rPr lang="en-US" sz="3200" dirty="0"/>
              <a:t>, 2012). </a:t>
            </a:r>
            <a:r>
              <a:rPr lang="en-US" sz="3200" u="sng" dirty="0"/>
              <a:t>If not, mainly sectoral actors will participate to seek rents.</a:t>
            </a:r>
          </a:p>
          <a:p>
            <a:endParaRPr lang="en-US" dirty="0"/>
          </a:p>
        </p:txBody>
      </p:sp>
    </p:spTree>
    <p:extLst>
      <p:ext uri="{BB962C8B-B14F-4D97-AF65-F5344CB8AC3E}">
        <p14:creationId xmlns:p14="http://schemas.microsoft.com/office/powerpoint/2010/main" val="31809573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
          <p:cNvSpPr>
            <a:spLocks noGrp="1"/>
          </p:cNvSpPr>
          <p:nvPr>
            <p:ph type="title"/>
          </p:nvPr>
        </p:nvSpPr>
        <p:spPr>
          <a:xfrm>
            <a:off x="457200" y="274638"/>
            <a:ext cx="8229600" cy="792162"/>
          </a:xfrm>
        </p:spPr>
        <p:txBody>
          <a:bodyPr/>
          <a:lstStyle/>
          <a:p>
            <a:r>
              <a:rPr lang="en-US"/>
              <a:t>Good Strategies—cont.</a:t>
            </a:r>
          </a:p>
        </p:txBody>
      </p:sp>
      <p:sp>
        <p:nvSpPr>
          <p:cNvPr id="39939" name="Content Placeholder 3"/>
          <p:cNvSpPr>
            <a:spLocks noGrp="1"/>
          </p:cNvSpPr>
          <p:nvPr>
            <p:ph idx="1"/>
          </p:nvPr>
        </p:nvSpPr>
        <p:spPr>
          <a:xfrm>
            <a:off x="152400" y="1066800"/>
            <a:ext cx="8839200" cy="5334000"/>
          </a:xfrm>
        </p:spPr>
        <p:txBody>
          <a:bodyPr>
            <a:normAutofit lnSpcReduction="10000"/>
          </a:bodyPr>
          <a:lstStyle/>
          <a:p>
            <a:pPr>
              <a:spcBef>
                <a:spcPts val="0"/>
              </a:spcBef>
              <a:buFont typeface="Arial" panose="020B0604020202020204" pitchFamily="34" charset="0"/>
              <a:buChar char="•"/>
              <a:defRPr/>
            </a:pPr>
            <a:r>
              <a:rPr lang="en-US" b="1" dirty="0">
                <a:solidFill>
                  <a:srgbClr val="003A1A"/>
                </a:solidFill>
              </a:rPr>
              <a:t> </a:t>
            </a:r>
            <a:r>
              <a:rPr lang="en-US" sz="3200" b="1" dirty="0">
                <a:solidFill>
                  <a:srgbClr val="003A1A"/>
                </a:solidFill>
              </a:rPr>
              <a:t>2. 21</a:t>
            </a:r>
            <a:r>
              <a:rPr lang="en-US" sz="3200" b="1" baseline="30000" dirty="0">
                <a:solidFill>
                  <a:srgbClr val="003A1A"/>
                </a:solidFill>
              </a:rPr>
              <a:t>st</a:t>
            </a:r>
            <a:r>
              <a:rPr lang="en-US" sz="3200" b="1" dirty="0">
                <a:solidFill>
                  <a:srgbClr val="003A1A"/>
                </a:solidFill>
              </a:rPr>
              <a:t> Century will belong to places that use  their knowledge to leverage their assets.</a:t>
            </a:r>
            <a:r>
              <a:rPr lang="en-US" sz="3200" b="1" dirty="0"/>
              <a:t> </a:t>
            </a:r>
          </a:p>
          <a:p>
            <a:pPr marL="730250" lvl="1" indent="-365125">
              <a:spcBef>
                <a:spcPts val="0"/>
              </a:spcBef>
              <a:buFont typeface="Arial" charset="0"/>
              <a:buChar char="•"/>
              <a:defRPr/>
            </a:pPr>
            <a:r>
              <a:rPr lang="en-US" sz="2800" dirty="0"/>
              <a:t>Rural communities should be attractive to knowledge workers and commuters.</a:t>
            </a:r>
          </a:p>
          <a:p>
            <a:pPr marL="1004888" lvl="2">
              <a:spcBef>
                <a:spcPts val="0"/>
              </a:spcBef>
              <a:defRPr/>
            </a:pPr>
            <a:r>
              <a:rPr lang="en-US" sz="2600" dirty="0"/>
              <a:t>Quality of life, pleasant environment, sustainable development; good public services such as schools—this is good economics!</a:t>
            </a:r>
          </a:p>
          <a:p>
            <a:pPr marL="1004888" lvl="2">
              <a:spcBef>
                <a:spcPts val="0"/>
              </a:spcBef>
              <a:defRPr/>
            </a:pPr>
            <a:r>
              <a:rPr lang="en-US" sz="2600" b="1" dirty="0"/>
              <a:t>Attract return migrants in the 30s after they have seen bright lights. Young adults will always flee to the cities.</a:t>
            </a:r>
          </a:p>
          <a:p>
            <a:pPr marL="730250" lvl="1" indent="-365125">
              <a:spcBef>
                <a:spcPts val="0"/>
              </a:spcBef>
              <a:buFont typeface="Arial" charset="0"/>
              <a:buChar char="•"/>
              <a:defRPr/>
            </a:pPr>
            <a:r>
              <a:rPr lang="en-US" sz="2800" dirty="0"/>
              <a:t>Rural US counties with greater shares of knowledge workers grow faster than metro areas (even metros with knowledge workers) and they grow about twice the rate of rural counties with low </a:t>
            </a:r>
            <a:r>
              <a:rPr lang="en-US" sz="2800" dirty="0" smtClean="0"/>
              <a:t>shares (</a:t>
            </a:r>
            <a:r>
              <a:rPr lang="en-US" sz="2800" dirty="0" err="1" smtClean="0"/>
              <a:t>Wojan</a:t>
            </a:r>
            <a:r>
              <a:rPr lang="en-US" sz="2800" dirty="0" smtClean="0"/>
              <a:t> </a:t>
            </a:r>
            <a:r>
              <a:rPr lang="en-US" sz="2800" dirty="0"/>
              <a:t>and </a:t>
            </a:r>
            <a:r>
              <a:rPr lang="en-US" sz="2800" dirty="0" err="1" smtClean="0"/>
              <a:t>McGranahan</a:t>
            </a:r>
            <a:r>
              <a:rPr lang="en-US" sz="2800" dirty="0" smtClean="0"/>
              <a:t>, 2007). </a:t>
            </a:r>
            <a:endParaRPr lang="en-US" sz="2700" dirty="0"/>
          </a:p>
          <a:p>
            <a:pPr marL="730250" lvl="1" indent="-365125">
              <a:buFont typeface="Arial" charset="0"/>
              <a:buChar char="•"/>
              <a:defRPr/>
            </a:pPr>
            <a:endParaRPr lang="en-US" dirty="0"/>
          </a:p>
        </p:txBody>
      </p:sp>
      <p:sp>
        <p:nvSpPr>
          <p:cNvPr id="38916" name="Slide Number Placeholder 1"/>
          <p:cNvSpPr>
            <a:spLocks noGrp="1"/>
          </p:cNvSpPr>
          <p:nvPr>
            <p:ph type="sldNum" sz="quarter" idx="12"/>
          </p:nvPr>
        </p:nvSpPr>
        <p:spPr>
          <a:noFill/>
        </p:spPr>
        <p:txBody>
          <a:bodyPr/>
          <a:lstStyle/>
          <a:p>
            <a:fld id="{1B674D03-CB11-4DC2-9C8E-90A96F17C560}" type="slidenum">
              <a:rPr lang="en-US" smtClean="0"/>
              <a:pPr/>
              <a:t>51</a:t>
            </a:fld>
            <a:endParaRPr lang="en-US"/>
          </a:p>
        </p:txBody>
      </p:sp>
    </p:spTree>
    <p:extLst>
      <p:ext uri="{BB962C8B-B14F-4D97-AF65-F5344CB8AC3E}">
        <p14:creationId xmlns:p14="http://schemas.microsoft.com/office/powerpoint/2010/main" val="9319157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dirty="0"/>
              <a:t>Good Strategies--cont</a:t>
            </a:r>
          </a:p>
        </p:txBody>
      </p:sp>
      <p:sp>
        <p:nvSpPr>
          <p:cNvPr id="39939" name="Content Placeholder 2"/>
          <p:cNvSpPr>
            <a:spLocks noGrp="1"/>
          </p:cNvSpPr>
          <p:nvPr>
            <p:ph idx="1"/>
          </p:nvPr>
        </p:nvSpPr>
        <p:spPr>
          <a:xfrm>
            <a:off x="0" y="1219200"/>
            <a:ext cx="8915400" cy="5638800"/>
          </a:xfrm>
        </p:spPr>
        <p:txBody>
          <a:bodyPr>
            <a:normAutofit lnSpcReduction="10000"/>
          </a:bodyPr>
          <a:lstStyle/>
          <a:p>
            <a:pPr>
              <a:lnSpc>
                <a:spcPct val="95000"/>
              </a:lnSpc>
              <a:spcBef>
                <a:spcPts val="0"/>
              </a:spcBef>
              <a:buFont typeface="Arial" panose="020B0604020202020204" pitchFamily="34" charset="0"/>
              <a:buChar char="•"/>
            </a:pPr>
            <a:r>
              <a:rPr lang="en-US" sz="3200" b="1" dirty="0">
                <a:solidFill>
                  <a:srgbClr val="003E1C"/>
                </a:solidFill>
              </a:rPr>
              <a:t>3. Business retention and expansion is better than tax incentives for outside investment. Building local Entrepreneurship</a:t>
            </a:r>
          </a:p>
          <a:p>
            <a:pPr marL="730250" lvl="1" indent="-273050">
              <a:spcBef>
                <a:spcPts val="0"/>
              </a:spcBef>
              <a:buFont typeface="Arial" charset="0"/>
              <a:buChar char="•"/>
            </a:pPr>
            <a:r>
              <a:rPr lang="en-US" sz="2800" dirty="0"/>
              <a:t>Treat all businesses alike (Li et al., 2016).</a:t>
            </a:r>
          </a:p>
          <a:p>
            <a:pPr marL="730250" lvl="1" indent="-273050">
              <a:spcBef>
                <a:spcPts val="0"/>
              </a:spcBef>
              <a:buFont typeface="Arial" charset="0"/>
              <a:buChar char="•"/>
            </a:pPr>
            <a:r>
              <a:rPr lang="en-US" sz="2800" dirty="0"/>
              <a:t>If you build a good climate for investment, your own businesses will thrive and STAY!</a:t>
            </a:r>
          </a:p>
          <a:p>
            <a:pPr marL="1130300" lvl="2" indent="-273050">
              <a:spcBef>
                <a:spcPts val="0"/>
              </a:spcBef>
              <a:buFont typeface="Arial" charset="0"/>
              <a:buChar char="•"/>
            </a:pPr>
            <a:r>
              <a:rPr lang="en-US" sz="2800" dirty="0"/>
              <a:t>SME development is important because small businesses buy locally; profits stay </a:t>
            </a:r>
            <a:r>
              <a:rPr lang="en-US" sz="2800" dirty="0" smtClean="0"/>
              <a:t>local (Goetz et al.). </a:t>
            </a:r>
          </a:p>
          <a:p>
            <a:pPr marL="1130300" lvl="2" indent="-273050">
              <a:spcBef>
                <a:spcPts val="0"/>
              </a:spcBef>
              <a:buFont typeface="Arial" charset="0"/>
              <a:buChar char="•"/>
            </a:pPr>
            <a:r>
              <a:rPr lang="en-US" sz="2800" dirty="0" smtClean="0"/>
              <a:t>Bigger </a:t>
            </a:r>
            <a:r>
              <a:rPr lang="en-US" sz="2800" dirty="0"/>
              <a:t>multipliers (</a:t>
            </a:r>
            <a:r>
              <a:rPr lang="en-US" sz="2800" dirty="0" err="1"/>
              <a:t>Tsevetkova</a:t>
            </a:r>
            <a:r>
              <a:rPr lang="en-US" sz="2800" dirty="0"/>
              <a:t> et al., forthcoming)</a:t>
            </a:r>
            <a:r>
              <a:rPr lang="en-US" sz="2400" dirty="0"/>
              <a:t>. </a:t>
            </a:r>
          </a:p>
          <a:p>
            <a:pPr marL="1187450" lvl="3" indent="-273050">
              <a:spcBef>
                <a:spcPts val="0"/>
              </a:spcBef>
              <a:buFont typeface="Arial" charset="0"/>
              <a:buChar char="•"/>
            </a:pPr>
            <a:r>
              <a:rPr lang="en-US" sz="2800" dirty="0" smtClean="0"/>
              <a:t>Entrepreneurship </a:t>
            </a:r>
            <a:r>
              <a:rPr lang="en-US" sz="2800" dirty="0"/>
              <a:t>is </a:t>
            </a:r>
            <a:r>
              <a:rPr lang="en-US" sz="2800" dirty="0" smtClean="0"/>
              <a:t>critical and while academics say focus on the “opportunity” start-ups versus “necessity” start-ups, when I talk to actual people on the ground, they point to zillions of necessity start-ups that are vastly successful (Stephens and Partridge, 2011; Stephens et al., 2011.</a:t>
            </a:r>
            <a:endParaRPr lang="en-US" sz="2800" dirty="0"/>
          </a:p>
          <a:p>
            <a:pPr marL="730250" lvl="1" indent="-273050">
              <a:buFont typeface="Arial" charset="0"/>
              <a:buChar char="•"/>
            </a:pPr>
            <a:endParaRPr lang="en-US" dirty="0"/>
          </a:p>
        </p:txBody>
      </p:sp>
      <p:sp>
        <p:nvSpPr>
          <p:cNvPr id="39940" name="Slide Number Placeholder 3"/>
          <p:cNvSpPr>
            <a:spLocks noGrp="1"/>
          </p:cNvSpPr>
          <p:nvPr>
            <p:ph type="sldNum" sz="quarter" idx="12"/>
          </p:nvPr>
        </p:nvSpPr>
        <p:spPr>
          <a:noFill/>
        </p:spPr>
        <p:txBody>
          <a:bodyPr/>
          <a:lstStyle/>
          <a:p>
            <a:fld id="{B3815A3E-7456-4F3A-B17C-9556B2627EAE}" type="slidenum">
              <a:rPr lang="en-US" smtClean="0"/>
              <a:pPr/>
              <a:t>52</a:t>
            </a:fld>
            <a:endParaRPr lang="en-US"/>
          </a:p>
        </p:txBody>
      </p:sp>
    </p:spTree>
    <p:extLst>
      <p:ext uri="{BB962C8B-B14F-4D97-AF65-F5344CB8AC3E}">
        <p14:creationId xmlns:p14="http://schemas.microsoft.com/office/powerpoint/2010/main" val="39987297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t>Conclusions</a:t>
            </a:r>
          </a:p>
        </p:txBody>
      </p:sp>
      <p:sp>
        <p:nvSpPr>
          <p:cNvPr id="41987" name="Content Placeholder 2"/>
          <p:cNvSpPr>
            <a:spLocks noGrp="1"/>
          </p:cNvSpPr>
          <p:nvPr>
            <p:ph idx="1"/>
          </p:nvPr>
        </p:nvSpPr>
        <p:spPr>
          <a:xfrm>
            <a:off x="228600" y="990600"/>
            <a:ext cx="8686800" cy="5638800"/>
          </a:xfrm>
        </p:spPr>
        <p:txBody>
          <a:bodyPr>
            <a:normAutofit lnSpcReduction="10000"/>
          </a:bodyPr>
          <a:lstStyle/>
          <a:p>
            <a:pPr>
              <a:spcBef>
                <a:spcPts val="0"/>
              </a:spcBef>
            </a:pPr>
            <a:r>
              <a:rPr lang="en-US" sz="2800" dirty="0"/>
              <a:t>Cities are the engines of growth and urban-led growth can be an effective rural strategy.</a:t>
            </a:r>
          </a:p>
          <a:p>
            <a:pPr>
              <a:spcBef>
                <a:spcPts val="0"/>
              </a:spcBef>
            </a:pPr>
            <a:r>
              <a:rPr lang="en-US" sz="2800" dirty="0"/>
              <a:t>Focus on realities such as emerging regions that the people have self formed—the politicians lag what the people are doing. </a:t>
            </a:r>
            <a:r>
              <a:rPr lang="en-US" sz="2800" b="1" i="1" dirty="0"/>
              <a:t>Regionalism</a:t>
            </a:r>
            <a:r>
              <a:rPr lang="en-US" sz="2800" dirty="0"/>
              <a:t>.</a:t>
            </a:r>
          </a:p>
          <a:p>
            <a:pPr>
              <a:spcBef>
                <a:spcPts val="0"/>
              </a:spcBef>
            </a:pPr>
            <a:r>
              <a:rPr lang="en-US" sz="2800" dirty="0"/>
              <a:t>Adopt good strategies that don’t require perfect foresight. </a:t>
            </a:r>
          </a:p>
          <a:p>
            <a:pPr lvl="1">
              <a:spcBef>
                <a:spcPts val="0"/>
              </a:spcBef>
            </a:pPr>
            <a:r>
              <a:rPr lang="en-US" sz="2800" dirty="0"/>
              <a:t>You just need to make it such that the best firms want to be in your community.</a:t>
            </a:r>
          </a:p>
          <a:p>
            <a:pPr>
              <a:spcBef>
                <a:spcPts val="0"/>
              </a:spcBef>
            </a:pPr>
            <a:r>
              <a:rPr lang="en-US" sz="2800" dirty="0"/>
              <a:t>Education &amp; entrepreneurship are keys.</a:t>
            </a:r>
          </a:p>
          <a:p>
            <a:pPr>
              <a:spcBef>
                <a:spcPts val="0"/>
              </a:spcBef>
            </a:pPr>
            <a:r>
              <a:rPr lang="en-US" sz="2800" dirty="0"/>
              <a:t>Quality of life is critical in attracting the right people including commuters</a:t>
            </a:r>
            <a:r>
              <a:rPr lang="en-US" sz="2800" dirty="0" smtClean="0"/>
              <a:t>.</a:t>
            </a:r>
          </a:p>
          <a:p>
            <a:pPr>
              <a:spcBef>
                <a:spcPts val="0"/>
              </a:spcBef>
            </a:pPr>
            <a:r>
              <a:rPr lang="en-US" sz="2800" b="1" dirty="0" smtClean="0"/>
              <a:t>Regional scientists need to better defend our turf and call out horrible analysis by those who are masquerading as regional scientists.</a:t>
            </a:r>
            <a:endParaRPr lang="en-US" sz="2800" b="1" dirty="0"/>
          </a:p>
        </p:txBody>
      </p:sp>
      <p:sp>
        <p:nvSpPr>
          <p:cNvPr id="41988" name="Slide Number Placeholder 3"/>
          <p:cNvSpPr>
            <a:spLocks noGrp="1"/>
          </p:cNvSpPr>
          <p:nvPr>
            <p:ph type="sldNum" sz="quarter" idx="12"/>
          </p:nvPr>
        </p:nvSpPr>
        <p:spPr>
          <a:noFill/>
        </p:spPr>
        <p:txBody>
          <a:bodyPr/>
          <a:lstStyle/>
          <a:p>
            <a:fld id="{00383F28-5ED0-4137-AC88-045B2BFFE769}" type="slidenum">
              <a:rPr lang="en-US" smtClean="0"/>
              <a:pPr/>
              <a:t>53</a:t>
            </a:fld>
            <a:endParaRPr lang="en-US"/>
          </a:p>
        </p:txBody>
      </p:sp>
    </p:spTree>
    <p:extLst>
      <p:ext uri="{BB962C8B-B14F-4D97-AF65-F5344CB8AC3E}">
        <p14:creationId xmlns:p14="http://schemas.microsoft.com/office/powerpoint/2010/main" val="13433608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p:cNvSpPr>
            <a:spLocks noGrp="1"/>
          </p:cNvSpPr>
          <p:nvPr>
            <p:ph type="sldNum" sz="quarter" idx="12"/>
          </p:nvPr>
        </p:nvSpPr>
        <p:spPr>
          <a:noFill/>
        </p:spPr>
        <p:txBody>
          <a:bodyPr/>
          <a:lstStyle/>
          <a:p>
            <a:fld id="{A77C66F4-FE58-404C-9397-E07100EBD69F}" type="slidenum">
              <a:rPr lang="en-US" smtClean="0"/>
              <a:pPr/>
              <a:t>54</a:t>
            </a:fld>
            <a:endParaRPr lang="en-US"/>
          </a:p>
        </p:txBody>
      </p:sp>
      <p:sp>
        <p:nvSpPr>
          <p:cNvPr id="43011" name="Slide Number Placeholder 5"/>
          <p:cNvSpPr txBox="1">
            <a:spLocks/>
          </p:cNvSpPr>
          <p:nvPr/>
        </p:nvSpPr>
        <p:spPr bwMode="auto">
          <a:xfrm>
            <a:off x="6553200" y="6245225"/>
            <a:ext cx="2133600" cy="476250"/>
          </a:xfrm>
          <a:prstGeom prst="rect">
            <a:avLst/>
          </a:prstGeom>
          <a:noFill/>
          <a:ln w="9525">
            <a:noFill/>
            <a:miter lim="800000"/>
            <a:headEnd/>
            <a:tailEnd/>
          </a:ln>
        </p:spPr>
        <p:txBody>
          <a:bodyPr/>
          <a:lstStyle/>
          <a:p>
            <a:pPr algn="r"/>
            <a:fld id="{7A39BAF0-E042-47E6-92EE-C296A4830377}" type="slidenum">
              <a:rPr lang="en-US" sz="1400"/>
              <a:pPr algn="r"/>
              <a:t>54</a:t>
            </a:fld>
            <a:endParaRPr lang="en-US" sz="1400"/>
          </a:p>
        </p:txBody>
      </p:sp>
      <p:sp>
        <p:nvSpPr>
          <p:cNvPr id="6" name="Rectangle 2"/>
          <p:cNvSpPr txBox="1">
            <a:spLocks noChangeArrowheads="1"/>
          </p:cNvSpPr>
          <p:nvPr/>
        </p:nvSpPr>
        <p:spPr>
          <a:xfrm>
            <a:off x="304800" y="304800"/>
            <a:ext cx="8510588" cy="1143000"/>
          </a:xfrm>
          <a:prstGeom prst="rect">
            <a:avLst/>
          </a:prstGeom>
        </p:spPr>
        <p:txBody>
          <a:bodyPr/>
          <a:lstStyle/>
          <a:p>
            <a:pPr algn="ctr">
              <a:defRPr/>
            </a:pPr>
            <a:r>
              <a:rPr lang="en-CA" sz="4400" kern="0" dirty="0">
                <a:solidFill>
                  <a:srgbClr val="000000"/>
                </a:solidFill>
                <a:latin typeface="+mj-lt"/>
                <a:ea typeface="+mj-ea"/>
                <a:cs typeface="+mj-cs"/>
              </a:rPr>
              <a:t>Thank you</a:t>
            </a:r>
            <a:endParaRPr lang="en-US" sz="4400" kern="0" dirty="0">
              <a:solidFill>
                <a:srgbClr val="000000"/>
              </a:solidFill>
              <a:latin typeface="+mj-lt"/>
              <a:ea typeface="+mj-ea"/>
              <a:cs typeface="+mj-cs"/>
            </a:endParaRPr>
          </a:p>
        </p:txBody>
      </p:sp>
      <p:sp>
        <p:nvSpPr>
          <p:cNvPr id="7" name="Rectangle 3"/>
          <p:cNvSpPr txBox="1">
            <a:spLocks noChangeArrowheads="1"/>
          </p:cNvSpPr>
          <p:nvPr/>
        </p:nvSpPr>
        <p:spPr>
          <a:xfrm>
            <a:off x="228600" y="1676400"/>
            <a:ext cx="8686800" cy="4449763"/>
          </a:xfrm>
          <a:prstGeom prst="rect">
            <a:avLst/>
          </a:prstGeom>
        </p:spPr>
        <p:txBody>
          <a:bodyPr/>
          <a:lstStyle/>
          <a:p>
            <a:pPr marL="342900" indent="-342900" algn="ctr">
              <a:lnSpc>
                <a:spcPct val="90000"/>
              </a:lnSpc>
              <a:spcBef>
                <a:spcPct val="20000"/>
              </a:spcBef>
              <a:defRPr/>
            </a:pPr>
            <a:r>
              <a:rPr lang="en-CA" sz="3200" kern="0" dirty="0">
                <a:latin typeface="+mn-lt"/>
              </a:rPr>
              <a:t>   </a:t>
            </a:r>
            <a:r>
              <a:rPr lang="en-CA" sz="4000" kern="0" dirty="0">
                <a:hlinkClick r:id="rId3"/>
              </a:rPr>
              <a:t>partridge.27@osu.edu</a:t>
            </a:r>
            <a:endParaRPr lang="en-CA" sz="4000" kern="0" dirty="0"/>
          </a:p>
          <a:p>
            <a:pPr marL="342900" indent="-342900" algn="ctr">
              <a:lnSpc>
                <a:spcPct val="90000"/>
              </a:lnSpc>
              <a:spcBef>
                <a:spcPct val="20000"/>
              </a:spcBef>
              <a:defRPr/>
            </a:pPr>
            <a:r>
              <a:rPr lang="en-CA" sz="4000" i="1" kern="0" dirty="0">
                <a:solidFill>
                  <a:srgbClr val="000000"/>
                </a:solidFill>
              </a:rPr>
              <a:t>Google Mark Partridge economist</a:t>
            </a:r>
            <a:endParaRPr lang="en-US" sz="3600" i="1" kern="0" dirty="0">
              <a:solidFill>
                <a:srgbClr val="000000"/>
              </a:solidFill>
              <a:latin typeface="+mn-lt"/>
            </a:endParaRPr>
          </a:p>
        </p:txBody>
      </p:sp>
      <p:pic>
        <p:nvPicPr>
          <p:cNvPr id="8" name="Picture 6" descr="OSU%20Logo.jpg"/>
          <p:cNvPicPr>
            <a:picLocks noChangeAspect="1"/>
          </p:cNvPicPr>
          <p:nvPr/>
        </p:nvPicPr>
        <p:blipFill>
          <a:blip r:embed="rId4" cstate="print"/>
          <a:srcRect/>
          <a:stretch>
            <a:fillRect/>
          </a:stretch>
        </p:blipFill>
        <p:spPr bwMode="auto">
          <a:xfrm>
            <a:off x="8001000" y="5718175"/>
            <a:ext cx="1143000" cy="1139825"/>
          </a:xfrm>
          <a:prstGeom prst="rect">
            <a:avLst/>
          </a:prstGeom>
          <a:noFill/>
          <a:ln w="9525">
            <a:noFill/>
            <a:miter lim="800000"/>
            <a:headEnd/>
            <a:tailEnd/>
          </a:ln>
        </p:spPr>
      </p:pic>
    </p:spTree>
    <p:extLst>
      <p:ext uri="{BB962C8B-B14F-4D97-AF65-F5344CB8AC3E}">
        <p14:creationId xmlns:p14="http://schemas.microsoft.com/office/powerpoint/2010/main" val="19157735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F335AA0-0C2D-4D7F-91FC-AD1CE36198C8}"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2"/>
          <a:stretch>
            <a:fillRect/>
          </a:stretch>
        </p:blipFill>
        <p:spPr>
          <a:xfrm>
            <a:off x="-1498894" y="0"/>
            <a:ext cx="10642894" cy="6954352"/>
          </a:xfrm>
          <a:prstGeom prst="rect">
            <a:avLst/>
          </a:prstGeom>
        </p:spPr>
      </p:pic>
    </p:spTree>
    <p:extLst>
      <p:ext uri="{BB962C8B-B14F-4D97-AF65-F5344CB8AC3E}">
        <p14:creationId xmlns:p14="http://schemas.microsoft.com/office/powerpoint/2010/main" val="20617252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C41362-3F00-41FE-A2BD-EEA6D4886DC8}"/>
              </a:ext>
            </a:extLst>
          </p:cNvPr>
          <p:cNvSpPr>
            <a:spLocks noGrp="1"/>
          </p:cNvSpPr>
          <p:nvPr>
            <p:ph type="title"/>
          </p:nvPr>
        </p:nvSpPr>
        <p:spPr>
          <a:xfrm>
            <a:off x="197964" y="1131094"/>
            <a:ext cx="8696227" cy="994172"/>
          </a:xfrm>
        </p:spPr>
        <p:txBody>
          <a:bodyPr>
            <a:normAutofit fontScale="90000"/>
          </a:bodyPr>
          <a:lstStyle/>
          <a:p>
            <a:r>
              <a:rPr lang="en-US" dirty="0"/>
              <a:t>Population growth (%) vs Population (logs) in 2010</a:t>
            </a:r>
            <a:br>
              <a:rPr lang="en-US" dirty="0"/>
            </a:br>
            <a:r>
              <a:rPr lang="en-US" sz="2100" dirty="0"/>
              <a:t>MSAs, 1993 USDA and U.S. Census Bureau MSA Definitions</a:t>
            </a:r>
          </a:p>
        </p:txBody>
      </p:sp>
      <p:pic>
        <p:nvPicPr>
          <p:cNvPr id="3" name="Picture 2">
            <a:extLst>
              <a:ext uri="{FF2B5EF4-FFF2-40B4-BE49-F238E27FC236}">
                <a16:creationId xmlns:a16="http://schemas.microsoft.com/office/drawing/2014/main" id="{03543C0D-4E44-432B-9488-763C8D66B91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896833" y="2024646"/>
            <a:ext cx="5392443" cy="3946961"/>
          </a:xfrm>
          <a:prstGeom prst="rect">
            <a:avLst/>
          </a:prstGeom>
        </p:spPr>
      </p:pic>
    </p:spTree>
    <p:extLst>
      <p:ext uri="{BB962C8B-B14F-4D97-AF65-F5344CB8AC3E}">
        <p14:creationId xmlns:p14="http://schemas.microsoft.com/office/powerpoint/2010/main" val="30147661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E71F39-B016-4F84-BC66-CAF6A2D2CE22}"/>
              </a:ext>
            </a:extLst>
          </p:cNvPr>
          <p:cNvSpPr txBox="1">
            <a:spLocks/>
          </p:cNvSpPr>
          <p:nvPr/>
        </p:nvSpPr>
        <p:spPr>
          <a:xfrm>
            <a:off x="197964" y="1131094"/>
            <a:ext cx="8696227"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t>Population growth (%) vs Population in 2010</a:t>
            </a:r>
          </a:p>
          <a:p>
            <a:r>
              <a:rPr lang="en-US" sz="2100" dirty="0"/>
              <a:t>MSAs, 1993 USDA and U.S. Census Bureau MSA Definitions</a:t>
            </a:r>
          </a:p>
        </p:txBody>
      </p:sp>
      <p:pic>
        <p:nvPicPr>
          <p:cNvPr id="3" name="Picture 2">
            <a:extLst>
              <a:ext uri="{FF2B5EF4-FFF2-40B4-BE49-F238E27FC236}">
                <a16:creationId xmlns:a16="http://schemas.microsoft.com/office/drawing/2014/main" id="{38AF6876-B9DB-409D-B4B8-BB346767E8C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49379" y="1876174"/>
            <a:ext cx="5505565" cy="4029760"/>
          </a:xfrm>
          <a:prstGeom prst="rect">
            <a:avLst/>
          </a:prstGeom>
        </p:spPr>
      </p:pic>
    </p:spTree>
    <p:extLst>
      <p:ext uri="{BB962C8B-B14F-4D97-AF65-F5344CB8AC3E}">
        <p14:creationId xmlns:p14="http://schemas.microsoft.com/office/powerpoint/2010/main" val="32061301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263627-CD7D-4C31-9FFA-49F4CC1C276D}"/>
              </a:ext>
            </a:extLst>
          </p:cNvPr>
          <p:cNvSpPr>
            <a:spLocks noGrp="1"/>
          </p:cNvSpPr>
          <p:nvPr>
            <p:ph type="title"/>
          </p:nvPr>
        </p:nvSpPr>
        <p:spPr/>
        <p:txBody>
          <a:bodyPr>
            <a:normAutofit/>
          </a:bodyPr>
          <a:lstStyle/>
          <a:p>
            <a:r>
              <a:rPr lang="en-US" sz="4400" b="1" dirty="0"/>
              <a:t>Population growth 1990-2017 (%)</a:t>
            </a:r>
            <a:br>
              <a:rPr lang="en-US" sz="4400" b="1" dirty="0"/>
            </a:br>
            <a:r>
              <a:rPr lang="en-US" sz="2000" b="1" dirty="0" err="1" smtClean="0"/>
              <a:t>Nonmetro</a:t>
            </a:r>
            <a:r>
              <a:rPr lang="en-US" sz="2000" b="1" dirty="0"/>
              <a:t>, non-adjacent areas, 1993 USDA and U.S. Census Bureau MSA Definitions</a:t>
            </a:r>
          </a:p>
        </p:txBody>
      </p:sp>
      <p:pic>
        <p:nvPicPr>
          <p:cNvPr id="3" name="Picture 2">
            <a:extLst>
              <a:ext uri="{FF2B5EF4-FFF2-40B4-BE49-F238E27FC236}">
                <a16:creationId xmlns:a16="http://schemas.microsoft.com/office/drawing/2014/main" id="{D753B082-2E7E-48E7-8D41-F7A1CAA7A7D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9853" y="1828801"/>
            <a:ext cx="9194693" cy="3956312"/>
          </a:xfrm>
          <a:prstGeom prst="rect">
            <a:avLst/>
          </a:prstGeom>
        </p:spPr>
      </p:pic>
    </p:spTree>
    <p:extLst>
      <p:ext uri="{BB962C8B-B14F-4D97-AF65-F5344CB8AC3E}">
        <p14:creationId xmlns:p14="http://schemas.microsoft.com/office/powerpoint/2010/main" val="8438701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B4FC6F-B206-4891-BA8D-9E93116D9736}"/>
              </a:ext>
            </a:extLst>
          </p:cNvPr>
          <p:cNvSpPr>
            <a:spLocks noGrp="1"/>
          </p:cNvSpPr>
          <p:nvPr>
            <p:ph type="title"/>
          </p:nvPr>
        </p:nvSpPr>
        <p:spPr/>
        <p:txBody>
          <a:bodyPr>
            <a:normAutofit/>
          </a:bodyPr>
          <a:lstStyle/>
          <a:p>
            <a:r>
              <a:rPr lang="en-US" sz="4400" b="1" dirty="0"/>
              <a:t>Population growth 1990-2017 (%)</a:t>
            </a:r>
            <a:br>
              <a:rPr lang="en-US" sz="4400" b="1" dirty="0"/>
            </a:br>
            <a:r>
              <a:rPr lang="en-US" sz="2000" b="1" dirty="0" err="1" smtClean="0"/>
              <a:t>Nonmetro</a:t>
            </a:r>
            <a:r>
              <a:rPr lang="en-US" sz="2000" b="1" dirty="0"/>
              <a:t>, adjacent to small metro areas, 1993 USDA and U.S. Census Bureau MSA Definitions</a:t>
            </a:r>
          </a:p>
        </p:txBody>
      </p:sp>
      <p:pic>
        <p:nvPicPr>
          <p:cNvPr id="4" name="Picture 3">
            <a:extLst>
              <a:ext uri="{FF2B5EF4-FFF2-40B4-BE49-F238E27FC236}">
                <a16:creationId xmlns:a16="http://schemas.microsoft.com/office/drawing/2014/main" id="{C086BEB8-05A3-4A91-AB69-956F397C10E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86415" y="1971241"/>
            <a:ext cx="8896515" cy="3828011"/>
          </a:xfrm>
          <a:prstGeom prst="rect">
            <a:avLst/>
          </a:prstGeom>
        </p:spPr>
      </p:pic>
    </p:spTree>
    <p:extLst>
      <p:ext uri="{BB962C8B-B14F-4D97-AF65-F5344CB8AC3E}">
        <p14:creationId xmlns:p14="http://schemas.microsoft.com/office/powerpoint/2010/main" val="2792973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taly election results">
            <a:extLst>
              <a:ext uri="{FF2B5EF4-FFF2-40B4-BE49-F238E27FC236}">
                <a16:creationId xmlns:a16="http://schemas.microsoft.com/office/drawing/2014/main" id="{0E9320D4-188D-4B8A-BD5D-E56C3065DC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66" t="9286" r="1964"/>
          <a:stretch/>
        </p:blipFill>
        <p:spPr bwMode="auto">
          <a:xfrm>
            <a:off x="185995" y="832069"/>
            <a:ext cx="8714860" cy="57544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8588" y="185738"/>
            <a:ext cx="8829675" cy="646331"/>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2017 Italian Lower Chamber Results</a:t>
            </a:r>
          </a:p>
        </p:txBody>
      </p:sp>
    </p:spTree>
    <p:extLst>
      <p:ext uri="{BB962C8B-B14F-4D97-AF65-F5344CB8AC3E}">
        <p14:creationId xmlns:p14="http://schemas.microsoft.com/office/powerpoint/2010/main" val="30086939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37E14F-8B30-4F6E-8B80-1BA268F5142D}"/>
              </a:ext>
            </a:extLst>
          </p:cNvPr>
          <p:cNvSpPr>
            <a:spLocks noGrp="1"/>
          </p:cNvSpPr>
          <p:nvPr>
            <p:ph type="title"/>
          </p:nvPr>
        </p:nvSpPr>
        <p:spPr/>
        <p:txBody>
          <a:bodyPr>
            <a:normAutofit/>
          </a:bodyPr>
          <a:lstStyle/>
          <a:p>
            <a:r>
              <a:rPr lang="en-US" sz="4400" b="1" dirty="0"/>
              <a:t>Population growth 1990-2017 (%)</a:t>
            </a:r>
            <a:br>
              <a:rPr lang="en-US" sz="4400" b="1" dirty="0"/>
            </a:br>
            <a:r>
              <a:rPr lang="en-US" sz="2000" b="1" dirty="0" err="1" smtClean="0"/>
              <a:t>Nonmetro</a:t>
            </a:r>
            <a:r>
              <a:rPr lang="en-US" sz="2000" b="1" dirty="0"/>
              <a:t>, adjacent to large metro areas, 1993 USDA and U.S. Census Bureau MSA Definitions</a:t>
            </a:r>
          </a:p>
        </p:txBody>
      </p:sp>
      <p:pic>
        <p:nvPicPr>
          <p:cNvPr id="4" name="Picture 3">
            <a:extLst>
              <a:ext uri="{FF2B5EF4-FFF2-40B4-BE49-F238E27FC236}">
                <a16:creationId xmlns:a16="http://schemas.microsoft.com/office/drawing/2014/main" id="{55372D3E-8D32-48FD-9DD5-56665E7362B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8644" y="1971241"/>
            <a:ext cx="9149656" cy="3835082"/>
          </a:xfrm>
          <a:prstGeom prst="rect">
            <a:avLst/>
          </a:prstGeom>
        </p:spPr>
      </p:pic>
    </p:spTree>
    <p:extLst>
      <p:ext uri="{BB962C8B-B14F-4D97-AF65-F5344CB8AC3E}">
        <p14:creationId xmlns:p14="http://schemas.microsoft.com/office/powerpoint/2010/main" val="16537322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E485A42-69E3-44D0-9081-F2C983BEEFF1}"/>
              </a:ext>
            </a:extLst>
          </p:cNvPr>
          <p:cNvSpPr>
            <a:spLocks noGrp="1"/>
          </p:cNvSpPr>
          <p:nvPr>
            <p:ph type="title"/>
          </p:nvPr>
        </p:nvSpPr>
        <p:spPr>
          <a:xfrm>
            <a:off x="314324" y="345281"/>
            <a:ext cx="8658225" cy="994172"/>
          </a:xfrm>
        </p:spPr>
        <p:txBody>
          <a:bodyPr>
            <a:noAutofit/>
          </a:bodyPr>
          <a:lstStyle/>
          <a:p>
            <a:r>
              <a:rPr lang="en-US" sz="4800" b="1" dirty="0"/>
              <a:t>Population growth 1990-2017 (%)</a:t>
            </a:r>
            <a:br>
              <a:rPr lang="en-US" sz="4800" b="1" dirty="0"/>
            </a:br>
            <a:r>
              <a:rPr lang="en-US" sz="2400" b="1" dirty="0"/>
              <a:t>Metro areas, Population 50-100 k, </a:t>
            </a:r>
            <a:r>
              <a:rPr lang="en-US" sz="2400" b="1" dirty="0">
                <a:solidFill>
                  <a:prstClr val="black"/>
                </a:solidFill>
              </a:rPr>
              <a:t>1993 USDA and U.S. Census Bureau MSA Definitions</a:t>
            </a:r>
            <a:endParaRPr lang="en-US" sz="2400" b="1" dirty="0"/>
          </a:p>
        </p:txBody>
      </p:sp>
      <p:pic>
        <p:nvPicPr>
          <p:cNvPr id="3" name="Picture 2">
            <a:extLst>
              <a:ext uri="{FF2B5EF4-FFF2-40B4-BE49-F238E27FC236}">
                <a16:creationId xmlns:a16="http://schemas.microsoft.com/office/drawing/2014/main" id="{9127A6C4-9D44-4FDC-BBCB-E4A13653EAE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6924" y="1957101"/>
            <a:ext cx="9178526" cy="3856292"/>
          </a:xfrm>
          <a:prstGeom prst="rect">
            <a:avLst/>
          </a:prstGeom>
        </p:spPr>
      </p:pic>
    </p:spTree>
    <p:extLst>
      <p:ext uri="{BB962C8B-B14F-4D97-AF65-F5344CB8AC3E}">
        <p14:creationId xmlns:p14="http://schemas.microsoft.com/office/powerpoint/2010/main" val="10611237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8A0B75-211E-4B74-B7D3-456C74C93900}"/>
              </a:ext>
            </a:extLst>
          </p:cNvPr>
          <p:cNvSpPr>
            <a:spLocks noGrp="1"/>
          </p:cNvSpPr>
          <p:nvPr>
            <p:ph type="title"/>
          </p:nvPr>
        </p:nvSpPr>
        <p:spPr/>
        <p:txBody>
          <a:bodyPr>
            <a:normAutofit/>
          </a:bodyPr>
          <a:lstStyle/>
          <a:p>
            <a:r>
              <a:rPr lang="en-US" sz="4400" b="1" dirty="0"/>
              <a:t>Population growth 1990-2017 (%)</a:t>
            </a:r>
            <a:br>
              <a:rPr lang="en-US" sz="4400" b="1" dirty="0"/>
            </a:br>
            <a:r>
              <a:rPr lang="en-US" sz="2000" b="1" dirty="0"/>
              <a:t>Metro areas, Population 100-250 k, 1993 USDA and U.S. Census Bureau MSA Definitions</a:t>
            </a:r>
          </a:p>
        </p:txBody>
      </p:sp>
      <p:pic>
        <p:nvPicPr>
          <p:cNvPr id="4" name="Picture 3">
            <a:extLst>
              <a:ext uri="{FF2B5EF4-FFF2-40B4-BE49-F238E27FC236}">
                <a16:creationId xmlns:a16="http://schemas.microsoft.com/office/drawing/2014/main" id="{17EFF138-0D9D-46F4-A349-18DF44628BC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9853" y="1964171"/>
            <a:ext cx="8929379" cy="3842152"/>
          </a:xfrm>
          <a:prstGeom prst="rect">
            <a:avLst/>
          </a:prstGeom>
        </p:spPr>
      </p:pic>
    </p:spTree>
    <p:extLst>
      <p:ext uri="{BB962C8B-B14F-4D97-AF65-F5344CB8AC3E}">
        <p14:creationId xmlns:p14="http://schemas.microsoft.com/office/powerpoint/2010/main" val="20694141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ABCD62-9545-4F91-B089-423FD4DDA2D5}"/>
              </a:ext>
            </a:extLst>
          </p:cNvPr>
          <p:cNvSpPr>
            <a:spLocks noGrp="1"/>
          </p:cNvSpPr>
          <p:nvPr>
            <p:ph type="title"/>
          </p:nvPr>
        </p:nvSpPr>
        <p:spPr/>
        <p:txBody>
          <a:bodyPr>
            <a:normAutofit/>
          </a:bodyPr>
          <a:lstStyle/>
          <a:p>
            <a:r>
              <a:rPr lang="en-US" sz="4400" b="1" dirty="0"/>
              <a:t>Population growth 1990-2017 (%)</a:t>
            </a:r>
            <a:br>
              <a:rPr lang="en-US" sz="4400" b="1" dirty="0"/>
            </a:br>
            <a:r>
              <a:rPr lang="en-US" sz="2000" b="1" dirty="0"/>
              <a:t>Metro areas, Population 250-1,000 k, 1993 USDA and U.S. Census Bureau MSA Definitions</a:t>
            </a:r>
          </a:p>
        </p:txBody>
      </p:sp>
      <p:pic>
        <p:nvPicPr>
          <p:cNvPr id="4" name="Picture 3">
            <a:extLst>
              <a:ext uri="{FF2B5EF4-FFF2-40B4-BE49-F238E27FC236}">
                <a16:creationId xmlns:a16="http://schemas.microsoft.com/office/drawing/2014/main" id="{B0900B9C-BCE6-418F-9943-C930A995371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3994" y="1978311"/>
            <a:ext cx="9000006" cy="3835082"/>
          </a:xfrm>
          <a:prstGeom prst="rect">
            <a:avLst/>
          </a:prstGeom>
        </p:spPr>
      </p:pic>
    </p:spTree>
    <p:extLst>
      <p:ext uri="{BB962C8B-B14F-4D97-AF65-F5344CB8AC3E}">
        <p14:creationId xmlns:p14="http://schemas.microsoft.com/office/powerpoint/2010/main" val="15712003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D5846B-4AFF-44D6-B361-B04A7CB179DF}"/>
              </a:ext>
            </a:extLst>
          </p:cNvPr>
          <p:cNvSpPr>
            <a:spLocks noGrp="1"/>
          </p:cNvSpPr>
          <p:nvPr>
            <p:ph type="title"/>
          </p:nvPr>
        </p:nvSpPr>
        <p:spPr>
          <a:xfrm>
            <a:off x="385763" y="365126"/>
            <a:ext cx="8543925" cy="1325563"/>
          </a:xfrm>
        </p:spPr>
        <p:txBody>
          <a:bodyPr>
            <a:noAutofit/>
          </a:bodyPr>
          <a:lstStyle/>
          <a:p>
            <a:r>
              <a:rPr lang="en-US" sz="4800" b="1" dirty="0"/>
              <a:t>Population growth 1990-2017 (%)</a:t>
            </a:r>
            <a:br>
              <a:rPr lang="en-US" sz="4800" b="1" dirty="0"/>
            </a:br>
            <a:r>
              <a:rPr lang="en-US" sz="2400" b="1" dirty="0"/>
              <a:t>Metro areas, Population 1-3,000 k, 1993 USDA and U.S. Census Bureau MSA Definitions</a:t>
            </a:r>
          </a:p>
        </p:txBody>
      </p:sp>
      <p:pic>
        <p:nvPicPr>
          <p:cNvPr id="4" name="Picture 3">
            <a:extLst>
              <a:ext uri="{FF2B5EF4-FFF2-40B4-BE49-F238E27FC236}">
                <a16:creationId xmlns:a16="http://schemas.microsoft.com/office/drawing/2014/main" id="{EF2E95B3-12C1-4ED9-B36E-A7443920819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1064" y="2056082"/>
            <a:ext cx="8912947" cy="3835082"/>
          </a:xfrm>
          <a:prstGeom prst="rect">
            <a:avLst/>
          </a:prstGeom>
        </p:spPr>
      </p:pic>
    </p:spTree>
    <p:extLst>
      <p:ext uri="{BB962C8B-B14F-4D97-AF65-F5344CB8AC3E}">
        <p14:creationId xmlns:p14="http://schemas.microsoft.com/office/powerpoint/2010/main" val="27397391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84C4DB-BA79-4593-A1E6-6D5736436A2D}"/>
              </a:ext>
            </a:extLst>
          </p:cNvPr>
          <p:cNvSpPr>
            <a:spLocks noGrp="1"/>
          </p:cNvSpPr>
          <p:nvPr>
            <p:ph type="title"/>
          </p:nvPr>
        </p:nvSpPr>
        <p:spPr>
          <a:xfrm>
            <a:off x="368646" y="365126"/>
            <a:ext cx="8392938" cy="1325563"/>
          </a:xfrm>
        </p:spPr>
        <p:txBody>
          <a:bodyPr>
            <a:noAutofit/>
          </a:bodyPr>
          <a:lstStyle/>
          <a:p>
            <a:r>
              <a:rPr lang="en-US" sz="4800" b="1" dirty="0"/>
              <a:t>Population growth 1990-2017 (%)</a:t>
            </a:r>
            <a:br>
              <a:rPr lang="en-US" sz="4800" b="1" dirty="0"/>
            </a:br>
            <a:r>
              <a:rPr lang="en-US" sz="2400" b="1" dirty="0"/>
              <a:t>Metro areas, Population 3,000 k +, 1993 USDA and U.S. Census Bureau MSA Definitions</a:t>
            </a:r>
          </a:p>
        </p:txBody>
      </p:sp>
      <p:pic>
        <p:nvPicPr>
          <p:cNvPr id="4" name="Picture 3">
            <a:extLst>
              <a:ext uri="{FF2B5EF4-FFF2-40B4-BE49-F238E27FC236}">
                <a16:creationId xmlns:a16="http://schemas.microsoft.com/office/drawing/2014/main" id="{AFF7A48C-2CB5-4AED-B728-BA7A09C3C43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8643" y="1985382"/>
            <a:ext cx="8912945" cy="3835081"/>
          </a:xfrm>
          <a:prstGeom prst="rect">
            <a:avLst/>
          </a:prstGeom>
        </p:spPr>
      </p:pic>
    </p:spTree>
    <p:extLst>
      <p:ext uri="{BB962C8B-B14F-4D97-AF65-F5344CB8AC3E}">
        <p14:creationId xmlns:p14="http://schemas.microsoft.com/office/powerpoint/2010/main" val="15616487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263627-CD7D-4C31-9FFA-49F4CC1C276D}"/>
              </a:ext>
            </a:extLst>
          </p:cNvPr>
          <p:cNvSpPr>
            <a:spLocks noGrp="1"/>
          </p:cNvSpPr>
          <p:nvPr>
            <p:ph type="title"/>
          </p:nvPr>
        </p:nvSpPr>
        <p:spPr>
          <a:xfrm>
            <a:off x="87433" y="365126"/>
            <a:ext cx="8870830" cy="1325563"/>
          </a:xfrm>
        </p:spPr>
        <p:txBody>
          <a:bodyPr>
            <a:noAutofit/>
          </a:bodyPr>
          <a:lstStyle/>
          <a:p>
            <a:r>
              <a:rPr lang="en-US" sz="4800" b="1" dirty="0"/>
              <a:t>Population growth 2010-2017 (%)</a:t>
            </a:r>
            <a:br>
              <a:rPr lang="en-US" sz="4800" b="1" dirty="0"/>
            </a:br>
            <a:r>
              <a:rPr lang="en-US" sz="2400" b="1" dirty="0"/>
              <a:t>Non-metro, non-adjacent areas, 1993 USDA and U.S. Census Bureau MSA Definitions</a:t>
            </a:r>
          </a:p>
        </p:txBody>
      </p:sp>
      <p:pic>
        <p:nvPicPr>
          <p:cNvPr id="3" name="Picture 2">
            <a:extLst>
              <a:ext uri="{FF2B5EF4-FFF2-40B4-BE49-F238E27FC236}">
                <a16:creationId xmlns:a16="http://schemas.microsoft.com/office/drawing/2014/main" id="{368F2651-159B-4960-B9F8-C120918DB49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7433" y="2006592"/>
            <a:ext cx="8978672" cy="3863362"/>
          </a:xfrm>
          <a:prstGeom prst="rect">
            <a:avLst/>
          </a:prstGeom>
        </p:spPr>
      </p:pic>
    </p:spTree>
    <p:extLst>
      <p:ext uri="{BB962C8B-B14F-4D97-AF65-F5344CB8AC3E}">
        <p14:creationId xmlns:p14="http://schemas.microsoft.com/office/powerpoint/2010/main" val="36230196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B4FC6F-B206-4891-BA8D-9E93116D9736}"/>
              </a:ext>
            </a:extLst>
          </p:cNvPr>
          <p:cNvSpPr>
            <a:spLocks noGrp="1"/>
          </p:cNvSpPr>
          <p:nvPr>
            <p:ph type="title"/>
          </p:nvPr>
        </p:nvSpPr>
        <p:spPr>
          <a:xfrm>
            <a:off x="52083" y="365126"/>
            <a:ext cx="8983509" cy="1325563"/>
          </a:xfrm>
        </p:spPr>
        <p:txBody>
          <a:bodyPr>
            <a:normAutofit fontScale="90000"/>
          </a:bodyPr>
          <a:lstStyle/>
          <a:p>
            <a:r>
              <a:rPr lang="en-US" sz="4400" b="1" dirty="0"/>
              <a:t>Population growth 2010-2017 (%)</a:t>
            </a:r>
            <a:br>
              <a:rPr lang="en-US" sz="4400" b="1" dirty="0"/>
            </a:br>
            <a:r>
              <a:rPr lang="en-US" sz="2000" b="1" dirty="0"/>
              <a:t>Non-metro, adjacent to small metro areas, </a:t>
            </a:r>
            <a:r>
              <a:rPr lang="en-US" sz="2000" b="1" dirty="0">
                <a:solidFill>
                  <a:prstClr val="black"/>
                </a:solidFill>
              </a:rPr>
              <a:t>1993 USDA and U.S. Census Bureau MSA Definitions</a:t>
            </a:r>
            <a:endParaRPr lang="en-US" sz="2000" b="1" dirty="0"/>
          </a:p>
        </p:txBody>
      </p:sp>
      <p:pic>
        <p:nvPicPr>
          <p:cNvPr id="4" name="Picture 3">
            <a:extLst>
              <a:ext uri="{FF2B5EF4-FFF2-40B4-BE49-F238E27FC236}">
                <a16:creationId xmlns:a16="http://schemas.microsoft.com/office/drawing/2014/main" id="{71161EB0-F9D5-4631-868D-8A2DE63509A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1449" y="2006591"/>
            <a:ext cx="9072563" cy="3865443"/>
          </a:xfrm>
          <a:prstGeom prst="rect">
            <a:avLst/>
          </a:prstGeom>
        </p:spPr>
      </p:pic>
    </p:spTree>
    <p:extLst>
      <p:ext uri="{BB962C8B-B14F-4D97-AF65-F5344CB8AC3E}">
        <p14:creationId xmlns:p14="http://schemas.microsoft.com/office/powerpoint/2010/main" val="35168773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37E14F-8B30-4F6E-8B80-1BA268F5142D}"/>
              </a:ext>
            </a:extLst>
          </p:cNvPr>
          <p:cNvSpPr>
            <a:spLocks noGrp="1"/>
          </p:cNvSpPr>
          <p:nvPr>
            <p:ph type="title"/>
          </p:nvPr>
        </p:nvSpPr>
        <p:spPr>
          <a:xfrm>
            <a:off x="357187" y="365126"/>
            <a:ext cx="8729929" cy="1325563"/>
          </a:xfrm>
        </p:spPr>
        <p:txBody>
          <a:bodyPr>
            <a:normAutofit fontScale="90000"/>
          </a:bodyPr>
          <a:lstStyle/>
          <a:p>
            <a:r>
              <a:rPr lang="en-US" sz="4400" b="1" dirty="0"/>
              <a:t>Population growth 2010-2017 (%)</a:t>
            </a:r>
            <a:br>
              <a:rPr lang="en-US" sz="4400" b="1" dirty="0"/>
            </a:br>
            <a:r>
              <a:rPr lang="en-US" sz="2000" b="1" dirty="0"/>
              <a:t>Non-metro, adjacent to large metro areas, </a:t>
            </a:r>
            <a:r>
              <a:rPr lang="en-US" sz="2000" b="1" dirty="0">
                <a:solidFill>
                  <a:prstClr val="black"/>
                </a:solidFill>
              </a:rPr>
              <a:t>1993 USDA and U.S. Census Bureau MSA Definitions</a:t>
            </a:r>
            <a:endParaRPr lang="en-US" sz="2000" b="1" dirty="0"/>
          </a:p>
        </p:txBody>
      </p:sp>
      <p:pic>
        <p:nvPicPr>
          <p:cNvPr id="4" name="Picture 3">
            <a:extLst>
              <a:ext uri="{FF2B5EF4-FFF2-40B4-BE49-F238E27FC236}">
                <a16:creationId xmlns:a16="http://schemas.microsoft.com/office/drawing/2014/main" id="{96D12EFA-090D-4EAE-A4BB-1ED353EC595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152" y="1950031"/>
            <a:ext cx="9027965" cy="3884572"/>
          </a:xfrm>
          <a:prstGeom prst="rect">
            <a:avLst/>
          </a:prstGeom>
        </p:spPr>
      </p:pic>
    </p:spTree>
    <p:extLst>
      <p:ext uri="{BB962C8B-B14F-4D97-AF65-F5344CB8AC3E}">
        <p14:creationId xmlns:p14="http://schemas.microsoft.com/office/powerpoint/2010/main" val="7131116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E485A42-69E3-44D0-9081-F2C983BEEFF1}"/>
              </a:ext>
            </a:extLst>
          </p:cNvPr>
          <p:cNvSpPr>
            <a:spLocks noGrp="1"/>
          </p:cNvSpPr>
          <p:nvPr>
            <p:ph type="title"/>
          </p:nvPr>
        </p:nvSpPr>
        <p:spPr>
          <a:xfrm>
            <a:off x="314325" y="816769"/>
            <a:ext cx="8643938" cy="994172"/>
          </a:xfrm>
        </p:spPr>
        <p:txBody>
          <a:bodyPr>
            <a:noAutofit/>
          </a:bodyPr>
          <a:lstStyle/>
          <a:p>
            <a:r>
              <a:rPr lang="en-US" sz="4400" b="1" dirty="0"/>
              <a:t>Population growth 2010-2017 (%)</a:t>
            </a:r>
            <a:br>
              <a:rPr lang="en-US" sz="4400" b="1" dirty="0"/>
            </a:br>
            <a:r>
              <a:rPr lang="en-US" sz="2000" b="1" dirty="0"/>
              <a:t>Metro areas, Population 50-100 k, </a:t>
            </a:r>
            <a:r>
              <a:rPr lang="en-US" sz="2000" b="1" dirty="0">
                <a:solidFill>
                  <a:prstClr val="black"/>
                </a:solidFill>
              </a:rPr>
              <a:t>1993 USDA and U.S. Census Bureau MSA Definitions</a:t>
            </a:r>
            <a:endParaRPr lang="en-US" sz="2000" b="1" dirty="0"/>
          </a:p>
        </p:txBody>
      </p:sp>
      <p:pic>
        <p:nvPicPr>
          <p:cNvPr id="3" name="Picture 2">
            <a:extLst>
              <a:ext uri="{FF2B5EF4-FFF2-40B4-BE49-F238E27FC236}">
                <a16:creationId xmlns:a16="http://schemas.microsoft.com/office/drawing/2014/main" id="{C06B9001-CDD1-4985-8D9B-A39ECCD6827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0363" y="1999522"/>
            <a:ext cx="8997649" cy="3871527"/>
          </a:xfrm>
          <a:prstGeom prst="rect">
            <a:avLst/>
          </a:prstGeom>
        </p:spPr>
      </p:pic>
    </p:spTree>
    <p:extLst>
      <p:ext uri="{BB962C8B-B14F-4D97-AF65-F5344CB8AC3E}">
        <p14:creationId xmlns:p14="http://schemas.microsoft.com/office/powerpoint/2010/main" val="736177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Slide Number Placeholder 1"/>
          <p:cNvSpPr>
            <a:spLocks noGrp="1"/>
          </p:cNvSpPr>
          <p:nvPr>
            <p:ph type="sldNum" sz="quarter" idx="12"/>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DA3EAE-A249-40CC-A8CE-5D14604406DD}"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2771" name="Slide Number Placeholder 3"/>
          <p:cNvSpPr txBox="1">
            <a:spLocks/>
          </p:cNvSpPr>
          <p:nvPr/>
        </p:nvSpPr>
        <p:spPr bwMode="auto">
          <a:xfrm>
            <a:off x="6553200" y="6245225"/>
            <a:ext cx="2133600" cy="476250"/>
          </a:xfrm>
          <a:prstGeom prst="rect">
            <a:avLst/>
          </a:prstGeom>
          <a:noFill/>
          <a:ln w="9525">
            <a:noFill/>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40A330-6779-4FCD-9BFA-ED1B06BD106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graphicFrame>
        <p:nvGraphicFramePr>
          <p:cNvPr id="7" name="Group 33"/>
          <p:cNvGraphicFramePr>
            <a:graphicFrameLocks/>
          </p:cNvGraphicFramePr>
          <p:nvPr>
            <p:extLst>
              <p:ext uri="{D42A27DB-BD31-4B8C-83A1-F6EECF244321}">
                <p14:modId xmlns:p14="http://schemas.microsoft.com/office/powerpoint/2010/main" val="2727860040"/>
              </p:ext>
            </p:extLst>
          </p:nvPr>
        </p:nvGraphicFramePr>
        <p:xfrm>
          <a:off x="533400" y="152400"/>
          <a:ext cx="8229600" cy="6773546"/>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11731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chemeClr val="bg1"/>
                          </a:solidFill>
                          <a:effectLst/>
                          <a:latin typeface="Arial" charset="0"/>
                        </a:rPr>
                        <a:t>Rural Depends on Urban for:</a:t>
                      </a:r>
                    </a:p>
                  </a:txBody>
                  <a:tcPr horzOverflow="overflow">
                    <a:lnL w="9525" cap="flat" cmpd="sng" algn="ctr">
                      <a:solidFill>
                        <a:srgbClr val="ABC8AB"/>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ABC8AB"/>
                      </a:solidFill>
                      <a:prstDash val="solid"/>
                      <a:round/>
                      <a:headEnd type="none" w="med" len="med"/>
                      <a:tailEnd type="none" w="med" len="med"/>
                    </a:lnT>
                    <a:lnB w="9525" cap="flat" cmpd="sng" algn="ctr">
                      <a:solidFill>
                        <a:srgbClr val="ABC8AB"/>
                      </a:solidFill>
                      <a:prstDash val="solid"/>
                      <a:round/>
                      <a:headEnd type="none" w="med" len="med"/>
                      <a:tailEnd type="none" w="med" len="med"/>
                    </a:lnB>
                    <a:lnTlToBr>
                      <a:noFill/>
                    </a:lnTlToBr>
                    <a:lnBlToTr>
                      <a:noFill/>
                    </a:lnBlToTr>
                    <a:solidFill>
                      <a:srgbClr val="527E5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a:ln>
                            <a:noFill/>
                          </a:ln>
                          <a:solidFill>
                            <a:schemeClr val="bg1"/>
                          </a:solidFill>
                          <a:effectLst/>
                          <a:latin typeface="Arial" charset="0"/>
                        </a:rPr>
                        <a:t>Urban Depends on Rural for:</a:t>
                      </a:r>
                    </a:p>
                  </a:txBody>
                  <a:tcPr horzOverflow="overflow">
                    <a:lnL w="12700" cap="flat" cmpd="sng" algn="ctr">
                      <a:solidFill>
                        <a:schemeClr val="tx1"/>
                      </a:solidFill>
                      <a:prstDash val="solid"/>
                      <a:round/>
                      <a:headEnd type="none" w="med" len="med"/>
                      <a:tailEnd type="none" w="med" len="med"/>
                    </a:lnL>
                    <a:lnR w="9525" cap="flat" cmpd="sng" algn="ctr">
                      <a:solidFill>
                        <a:srgbClr val="ABC8AB"/>
                      </a:solidFill>
                      <a:prstDash val="solid"/>
                      <a:round/>
                      <a:headEnd type="none" w="med" len="med"/>
                      <a:tailEnd type="none" w="med" len="med"/>
                    </a:lnR>
                    <a:lnT w="9525" cap="flat" cmpd="sng" algn="ctr">
                      <a:solidFill>
                        <a:srgbClr val="ABC8AB"/>
                      </a:solidFill>
                      <a:prstDash val="solid"/>
                      <a:round/>
                      <a:headEnd type="none" w="med" len="med"/>
                      <a:tailEnd type="none" w="med" len="med"/>
                    </a:lnT>
                    <a:lnB w="9525" cap="flat" cmpd="sng" algn="ctr">
                      <a:solidFill>
                        <a:srgbClr val="ABC8AB"/>
                      </a:solidFill>
                      <a:prstDash val="solid"/>
                      <a:round/>
                      <a:headEnd type="none" w="med" len="med"/>
                      <a:tailEnd type="none" w="med" len="med"/>
                    </a:lnB>
                    <a:lnTlToBr>
                      <a:noFill/>
                    </a:lnTlToBr>
                    <a:lnBlToTr>
                      <a:noFill/>
                    </a:lnBlToTr>
                    <a:solidFill>
                      <a:srgbClr val="527E56"/>
                    </a:solidFill>
                  </a:tcPr>
                </a:tc>
                <a:extLst>
                  <a:ext uri="{0D108BD9-81ED-4DB2-BD59-A6C34878D82A}">
                    <a16:rowId xmlns:a16="http://schemas.microsoft.com/office/drawing/2014/main" val="10000"/>
                  </a:ext>
                </a:extLst>
              </a:tr>
              <a:tr h="735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Employment</a:t>
                      </a:r>
                    </a:p>
                  </a:txBody>
                  <a:tcPr horzOverflow="overflow">
                    <a:lnL w="9525" cap="flat" cmpd="sng" algn="ctr">
                      <a:solidFill>
                        <a:srgbClr val="ABC8AB"/>
                      </a:solidFill>
                      <a:prstDash val="solid"/>
                      <a:round/>
                      <a:headEnd type="none" w="med" len="med"/>
                      <a:tailEnd type="none" w="med" len="med"/>
                    </a:lnL>
                    <a:lnR>
                      <a:noFill/>
                    </a:lnR>
                    <a:lnT w="9525" cap="flat" cmpd="sng" algn="ctr">
                      <a:solidFill>
                        <a:srgbClr val="ABC8AB"/>
                      </a:solidFill>
                      <a:prstDash val="solid"/>
                      <a:round/>
                      <a:headEnd type="none" w="med" len="med"/>
                      <a:tailEnd type="none" w="med" len="med"/>
                    </a:lnT>
                    <a:lnB w="9525" cap="flat" cmpd="sng" algn="ctr">
                      <a:solidFill>
                        <a:srgbClr val="ABC8AB"/>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Labor Force</a:t>
                      </a:r>
                    </a:p>
                  </a:txBody>
                  <a:tcPr horzOverflow="overflow">
                    <a:lnL>
                      <a:noFill/>
                    </a:lnL>
                    <a:lnR w="9525" cap="flat" cmpd="sng" algn="ctr">
                      <a:solidFill>
                        <a:srgbClr val="ABC8AB"/>
                      </a:solidFill>
                      <a:prstDash val="solid"/>
                      <a:round/>
                      <a:headEnd type="none" w="med" len="med"/>
                      <a:tailEnd type="none" w="med" len="med"/>
                    </a:lnR>
                    <a:lnT w="9525" cap="flat" cmpd="sng" algn="ctr">
                      <a:solidFill>
                        <a:srgbClr val="ABC8AB"/>
                      </a:solidFill>
                      <a:prstDash val="solid"/>
                      <a:round/>
                      <a:headEnd type="none" w="med" len="med"/>
                      <a:tailEnd type="none" w="med" len="med"/>
                    </a:lnT>
                    <a:lnB w="9525" cap="flat" cmpd="sng" algn="ctr">
                      <a:solidFill>
                        <a:srgbClr val="ABC8AB"/>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12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Private and Public Services</a:t>
                      </a:r>
                    </a:p>
                  </a:txBody>
                  <a:tcPr horzOverflow="overflow">
                    <a:lnL w="9525" cap="flat" cmpd="sng" algn="ctr">
                      <a:solidFill>
                        <a:srgbClr val="ABC8AB"/>
                      </a:solidFill>
                      <a:prstDash val="solid"/>
                      <a:round/>
                      <a:headEnd type="none" w="med" len="med"/>
                      <a:tailEnd type="none" w="med" len="med"/>
                    </a:lnL>
                    <a:lnR>
                      <a:noFill/>
                    </a:lnR>
                    <a:lnT w="9525" cap="flat" cmpd="sng" algn="ctr">
                      <a:solidFill>
                        <a:srgbClr val="ABC8AB"/>
                      </a:solidFill>
                      <a:prstDash val="solid"/>
                      <a:round/>
                      <a:headEnd type="none" w="med" len="med"/>
                      <a:tailEnd type="none" w="med" len="med"/>
                    </a:lnT>
                    <a:lnB w="9525" cap="flat" cmpd="sng" algn="ctr">
                      <a:solidFill>
                        <a:srgbClr val="ABC8AB"/>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Market for Private and Public Goods and Services</a:t>
                      </a:r>
                    </a:p>
                  </a:txBody>
                  <a:tcPr horzOverflow="overflow">
                    <a:lnL>
                      <a:noFill/>
                    </a:lnL>
                    <a:lnR w="9525" cap="flat" cmpd="sng" algn="ctr">
                      <a:solidFill>
                        <a:srgbClr val="ABC8AB"/>
                      </a:solidFill>
                      <a:prstDash val="solid"/>
                      <a:round/>
                      <a:headEnd type="none" w="med" len="med"/>
                      <a:tailEnd type="none" w="med" len="med"/>
                    </a:lnR>
                    <a:lnT w="9525" cap="flat" cmpd="sng" algn="ctr">
                      <a:solidFill>
                        <a:srgbClr val="ABC8AB"/>
                      </a:solidFill>
                      <a:prstDash val="solid"/>
                      <a:round/>
                      <a:headEnd type="none" w="med" len="med"/>
                      <a:tailEnd type="none" w="med" len="med"/>
                    </a:lnT>
                    <a:lnB w="9525" cap="flat" cmpd="sng" algn="ctr">
                      <a:solidFill>
                        <a:srgbClr val="ABC8AB"/>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35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Urban Amenities</a:t>
                      </a:r>
                    </a:p>
                  </a:txBody>
                  <a:tcPr horzOverflow="overflow">
                    <a:lnL w="9525" cap="flat" cmpd="sng" algn="ctr">
                      <a:solidFill>
                        <a:srgbClr val="ABC8AB"/>
                      </a:solidFill>
                      <a:prstDash val="solid"/>
                      <a:round/>
                      <a:headEnd type="none" w="med" len="med"/>
                      <a:tailEnd type="none" w="med" len="med"/>
                    </a:lnL>
                    <a:lnR>
                      <a:noFill/>
                    </a:lnR>
                    <a:lnT w="9525" cap="flat" cmpd="sng" algn="ctr">
                      <a:solidFill>
                        <a:srgbClr val="ABC8AB"/>
                      </a:solidFill>
                      <a:prstDash val="solid"/>
                      <a:round/>
                      <a:headEnd type="none" w="med" len="med"/>
                      <a:tailEnd type="none" w="med" len="med"/>
                    </a:lnT>
                    <a:lnB w="9525" cap="flat" cmpd="sng" algn="ctr">
                      <a:solidFill>
                        <a:srgbClr val="ABC8AB"/>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Market for Urban Amenities</a:t>
                      </a:r>
                    </a:p>
                  </a:txBody>
                  <a:tcPr horzOverflow="overflow">
                    <a:lnL>
                      <a:noFill/>
                    </a:lnL>
                    <a:lnR w="9525" cap="flat" cmpd="sng" algn="ctr">
                      <a:solidFill>
                        <a:srgbClr val="ABC8AB"/>
                      </a:solidFill>
                      <a:prstDash val="solid"/>
                      <a:round/>
                      <a:headEnd type="none" w="med" len="med"/>
                      <a:tailEnd type="none" w="med" len="med"/>
                    </a:lnR>
                    <a:lnT w="9525" cap="flat" cmpd="sng" algn="ctr">
                      <a:solidFill>
                        <a:srgbClr val="ABC8AB"/>
                      </a:solidFill>
                      <a:prstDash val="solid"/>
                      <a:round/>
                      <a:headEnd type="none" w="med" len="med"/>
                      <a:tailEnd type="none" w="med" len="med"/>
                    </a:lnT>
                    <a:lnB w="9525" cap="flat" cmpd="sng" algn="ctr">
                      <a:solidFill>
                        <a:srgbClr val="ABC8AB"/>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35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04620"/>
                          </a:solidFill>
                          <a:effectLst/>
                          <a:latin typeface="Arial" charset="0"/>
                        </a:rPr>
                        <a:t>Market for recreation activities</a:t>
                      </a:r>
                    </a:p>
                  </a:txBody>
                  <a:tcPr horzOverflow="overflow">
                    <a:lnL w="9525" cap="flat" cmpd="sng" algn="ctr">
                      <a:solidFill>
                        <a:srgbClr val="ABC8AB"/>
                      </a:solidFill>
                      <a:prstDash val="solid"/>
                      <a:round/>
                      <a:headEnd type="none" w="med" len="med"/>
                      <a:tailEnd type="none" w="med" len="med"/>
                    </a:lnL>
                    <a:lnR>
                      <a:noFill/>
                    </a:lnR>
                    <a:lnT w="9525" cap="flat" cmpd="sng" algn="ctr">
                      <a:solidFill>
                        <a:srgbClr val="ABC8AB"/>
                      </a:solidFill>
                      <a:prstDash val="solid"/>
                      <a:round/>
                      <a:headEnd type="none" w="med" len="med"/>
                      <a:tailEnd type="none" w="med" len="med"/>
                    </a:lnT>
                    <a:lnB w="9525" cap="flat" cmpd="sng" algn="ctr">
                      <a:solidFill>
                        <a:srgbClr val="ABC8AB"/>
                      </a:solidFill>
                      <a:prstDash val="solid"/>
                      <a:round/>
                      <a:headEnd type="none" w="med" len="med"/>
                      <a:tailEnd type="none" w="med" len="med"/>
                    </a:lnB>
                    <a:lnTlToBr>
                      <a:noFill/>
                    </a:lnTlToBr>
                    <a:lnBlToTr>
                      <a:noFill/>
                    </a:lnBlToTr>
                    <a:solidFill>
                      <a:srgbClr val="7DDD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4620"/>
                          </a:solidFill>
                          <a:effectLst/>
                          <a:latin typeface="Arial" charset="0"/>
                        </a:rPr>
                        <a:t>Outdoor Recreation</a:t>
                      </a:r>
                      <a:endParaRPr kumimoji="0" lang="en-US" sz="2400" b="1" i="0" u="none" strike="noStrike" cap="none" normalizeH="0" baseline="0" dirty="0">
                        <a:ln>
                          <a:noFill/>
                        </a:ln>
                        <a:solidFill>
                          <a:srgbClr val="004620"/>
                        </a:solidFill>
                        <a:effectLst/>
                        <a:latin typeface="Arial" charset="0"/>
                      </a:endParaRPr>
                    </a:p>
                  </a:txBody>
                  <a:tcPr horzOverflow="overflow">
                    <a:lnL>
                      <a:noFill/>
                    </a:lnL>
                    <a:lnR w="9525" cap="flat" cmpd="sng" algn="ctr">
                      <a:solidFill>
                        <a:srgbClr val="ABC8AB"/>
                      </a:solidFill>
                      <a:prstDash val="solid"/>
                      <a:round/>
                      <a:headEnd type="none" w="med" len="med"/>
                      <a:tailEnd type="none" w="med" len="med"/>
                    </a:lnR>
                    <a:lnT w="9525" cap="flat" cmpd="sng" algn="ctr">
                      <a:solidFill>
                        <a:srgbClr val="ABC8AB"/>
                      </a:solidFill>
                      <a:prstDash val="solid"/>
                      <a:round/>
                      <a:headEnd type="none" w="med" len="med"/>
                      <a:tailEnd type="none" w="med" len="med"/>
                    </a:lnT>
                    <a:lnB w="9525" cap="flat" cmpd="sng" algn="ctr">
                      <a:solidFill>
                        <a:srgbClr val="ABC8AB"/>
                      </a:solidFill>
                      <a:prstDash val="solid"/>
                      <a:round/>
                      <a:headEnd type="none" w="med" len="med"/>
                      <a:tailEnd type="none" w="med" len="med"/>
                    </a:lnB>
                    <a:lnTlToBr>
                      <a:noFill/>
                    </a:lnTlToBr>
                    <a:lnBlToTr>
                      <a:noFill/>
                    </a:lnBlToTr>
                    <a:solidFill>
                      <a:srgbClr val="7DDDFF"/>
                    </a:solidFill>
                  </a:tcPr>
                </a:tc>
                <a:extLst>
                  <a:ext uri="{0D108BD9-81ED-4DB2-BD59-A6C34878D82A}">
                    <a16:rowId xmlns:a16="http://schemas.microsoft.com/office/drawing/2014/main" val="10004"/>
                  </a:ext>
                </a:extLst>
              </a:tr>
              <a:tr h="735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04620"/>
                          </a:solidFill>
                          <a:effectLst/>
                          <a:latin typeface="Arial" charset="0"/>
                        </a:rPr>
                        <a:t>Market for agriculture products</a:t>
                      </a:r>
                    </a:p>
                  </a:txBody>
                  <a:tcPr horzOverflow="overflow">
                    <a:lnL w="9525" cap="flat" cmpd="sng" algn="ctr">
                      <a:solidFill>
                        <a:srgbClr val="ABC8AB"/>
                      </a:solidFill>
                      <a:prstDash val="solid"/>
                      <a:round/>
                      <a:headEnd type="none" w="med" len="med"/>
                      <a:tailEnd type="none" w="med" len="med"/>
                    </a:lnL>
                    <a:lnR>
                      <a:noFill/>
                    </a:lnR>
                    <a:lnT w="9525" cap="flat" cmpd="sng" algn="ctr">
                      <a:solidFill>
                        <a:srgbClr val="ABC8AB"/>
                      </a:solidFill>
                      <a:prstDash val="solid"/>
                      <a:round/>
                      <a:headEnd type="none" w="med" len="med"/>
                      <a:tailEnd type="none" w="med" len="med"/>
                    </a:lnT>
                    <a:lnB w="9525" cap="flat" cmpd="sng" algn="ctr">
                      <a:solidFill>
                        <a:srgbClr val="ABC8AB"/>
                      </a:solidFill>
                      <a:prstDash val="solid"/>
                      <a:round/>
                      <a:headEnd type="none" w="med" len="med"/>
                      <a:tailEnd type="none" w="med" len="med"/>
                    </a:lnB>
                    <a:lnTlToBr>
                      <a:noFill/>
                    </a:lnTlToBr>
                    <a:lnBlToTr>
                      <a:noFill/>
                    </a:lnBlToTr>
                    <a:solidFill>
                      <a:srgbClr val="7DDD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4620"/>
                          </a:solidFill>
                          <a:effectLst/>
                          <a:latin typeface="Arial" charset="0"/>
                        </a:rPr>
                        <a:t>Food Safety and Security</a:t>
                      </a:r>
                    </a:p>
                  </a:txBody>
                  <a:tcPr horzOverflow="overflow">
                    <a:lnL>
                      <a:noFill/>
                    </a:lnL>
                    <a:lnR w="9525" cap="flat" cmpd="sng" algn="ctr">
                      <a:solidFill>
                        <a:srgbClr val="ABC8AB"/>
                      </a:solidFill>
                      <a:prstDash val="solid"/>
                      <a:round/>
                      <a:headEnd type="none" w="med" len="med"/>
                      <a:tailEnd type="none" w="med" len="med"/>
                    </a:lnR>
                    <a:lnT w="9525" cap="flat" cmpd="sng" algn="ctr">
                      <a:solidFill>
                        <a:srgbClr val="ABC8AB"/>
                      </a:solidFill>
                      <a:prstDash val="solid"/>
                      <a:round/>
                      <a:headEnd type="none" w="med" len="med"/>
                      <a:tailEnd type="none" w="med" len="med"/>
                    </a:lnT>
                    <a:lnB w="9525" cap="flat" cmpd="sng" algn="ctr">
                      <a:solidFill>
                        <a:srgbClr val="ABC8AB"/>
                      </a:solidFill>
                      <a:prstDash val="solid"/>
                      <a:round/>
                      <a:headEnd type="none" w="med" len="med"/>
                      <a:tailEnd type="none" w="med" len="med"/>
                    </a:lnB>
                    <a:lnTlToBr>
                      <a:noFill/>
                    </a:lnTlToBr>
                    <a:lnBlToTr>
                      <a:noFill/>
                    </a:lnBlToTr>
                    <a:solidFill>
                      <a:srgbClr val="7DDDFF"/>
                    </a:solidFill>
                  </a:tcPr>
                </a:tc>
                <a:extLst>
                  <a:ext uri="{0D108BD9-81ED-4DB2-BD59-A6C34878D82A}">
                    <a16:rowId xmlns:a16="http://schemas.microsoft.com/office/drawing/2014/main" val="10005"/>
                  </a:ext>
                </a:extLst>
              </a:tr>
              <a:tr h="812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04620"/>
                          </a:solidFill>
                          <a:effectLst/>
                          <a:latin typeface="Arial" charset="0"/>
                        </a:rPr>
                        <a:t>Demand for Environmental Stewardship</a:t>
                      </a:r>
                    </a:p>
                  </a:txBody>
                  <a:tcPr horzOverflow="overflow">
                    <a:lnL w="9525" cap="flat" cmpd="sng" algn="ctr">
                      <a:solidFill>
                        <a:srgbClr val="ABC8AB"/>
                      </a:solidFill>
                      <a:prstDash val="solid"/>
                      <a:round/>
                      <a:headEnd type="none" w="med" len="med"/>
                      <a:tailEnd type="none" w="med" len="med"/>
                    </a:lnL>
                    <a:lnR>
                      <a:noFill/>
                    </a:lnR>
                    <a:lnT w="9525" cap="flat" cmpd="sng" algn="ctr">
                      <a:solidFill>
                        <a:srgbClr val="ABC8AB"/>
                      </a:solidFill>
                      <a:prstDash val="solid"/>
                      <a:round/>
                      <a:headEnd type="none" w="med" len="med"/>
                      <a:tailEnd type="none" w="med" len="med"/>
                    </a:lnT>
                    <a:lnB w="9525" cap="flat" cmpd="sng" algn="ctr">
                      <a:solidFill>
                        <a:srgbClr val="ABC8AB"/>
                      </a:solidFill>
                      <a:prstDash val="solid"/>
                      <a:round/>
                      <a:headEnd type="none" w="med" len="med"/>
                      <a:tailEnd type="none" w="med" len="med"/>
                    </a:lnB>
                    <a:lnTlToBr>
                      <a:noFill/>
                    </a:lnTlToBr>
                    <a:lnBlToTr>
                      <a:noFill/>
                    </a:lnBlToTr>
                    <a:solidFill>
                      <a:srgbClr val="7DDD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04620"/>
                          </a:solidFill>
                          <a:effectLst/>
                          <a:latin typeface="Arial" charset="0"/>
                        </a:rPr>
                        <a:t>Natural Environment</a:t>
                      </a:r>
                    </a:p>
                  </a:txBody>
                  <a:tcPr horzOverflow="overflow">
                    <a:lnL>
                      <a:noFill/>
                    </a:lnL>
                    <a:lnR w="9525" cap="flat" cmpd="sng" algn="ctr">
                      <a:solidFill>
                        <a:srgbClr val="ABC8AB"/>
                      </a:solidFill>
                      <a:prstDash val="solid"/>
                      <a:round/>
                      <a:headEnd type="none" w="med" len="med"/>
                      <a:tailEnd type="none" w="med" len="med"/>
                    </a:lnR>
                    <a:lnT w="9525" cap="flat" cmpd="sng" algn="ctr">
                      <a:solidFill>
                        <a:srgbClr val="ABC8AB"/>
                      </a:solidFill>
                      <a:prstDash val="solid"/>
                      <a:round/>
                      <a:headEnd type="none" w="med" len="med"/>
                      <a:tailEnd type="none" w="med" len="med"/>
                    </a:lnT>
                    <a:lnB w="9525" cap="flat" cmpd="sng" algn="ctr">
                      <a:solidFill>
                        <a:srgbClr val="ABC8AB"/>
                      </a:solidFill>
                      <a:prstDash val="solid"/>
                      <a:round/>
                      <a:headEnd type="none" w="med" len="med"/>
                      <a:tailEnd type="none" w="med" len="med"/>
                    </a:lnB>
                    <a:lnTlToBr>
                      <a:noFill/>
                    </a:lnTlToBr>
                    <a:lnBlToTr>
                      <a:noFill/>
                    </a:lnBlToTr>
                    <a:solidFill>
                      <a:srgbClr val="7DDDFF"/>
                    </a:solidFill>
                  </a:tcPr>
                </a:tc>
                <a:extLst>
                  <a:ext uri="{0D108BD9-81ED-4DB2-BD59-A6C34878D82A}">
                    <a16:rowId xmlns:a16="http://schemas.microsoft.com/office/drawing/2014/main" val="10006"/>
                  </a:ext>
                </a:extLst>
              </a:tr>
              <a:tr h="812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Property taxes/land market</a:t>
                      </a:r>
                    </a:p>
                  </a:txBody>
                  <a:tcPr horzOverflow="overflow">
                    <a:lnL w="9525" cap="flat" cmpd="sng" algn="ctr">
                      <a:solidFill>
                        <a:srgbClr val="ABC8AB"/>
                      </a:solidFill>
                      <a:prstDash val="solid"/>
                      <a:round/>
                      <a:headEnd type="none" w="med" len="med"/>
                      <a:tailEnd type="none" w="med" len="med"/>
                    </a:lnL>
                    <a:lnR>
                      <a:noFill/>
                    </a:lnR>
                    <a:lnT w="9525" cap="flat" cmpd="sng" algn="ctr">
                      <a:solidFill>
                        <a:srgbClr val="ABC8AB"/>
                      </a:solidFill>
                      <a:prstDash val="solid"/>
                      <a:round/>
                      <a:headEnd type="none" w="med" len="med"/>
                      <a:tailEnd type="none" w="med" len="med"/>
                    </a:lnT>
                    <a:lnB w="9525" cap="flat" cmpd="sng" algn="ctr">
                      <a:solidFill>
                        <a:srgbClr val="ABC8AB"/>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Land for Residential and Industrial Expansion</a:t>
                      </a:r>
                    </a:p>
                  </a:txBody>
                  <a:tcPr horzOverflow="overflow">
                    <a:lnL>
                      <a:noFill/>
                    </a:lnL>
                    <a:lnR w="9525" cap="flat" cmpd="sng" algn="ctr">
                      <a:solidFill>
                        <a:srgbClr val="ABC8AB"/>
                      </a:solidFill>
                      <a:prstDash val="solid"/>
                      <a:round/>
                      <a:headEnd type="none" w="med" len="med"/>
                      <a:tailEnd type="none" w="med" len="med"/>
                    </a:lnR>
                    <a:lnT w="9525" cap="flat" cmpd="sng" algn="ctr">
                      <a:solidFill>
                        <a:srgbClr val="ABC8AB"/>
                      </a:solidFill>
                      <a:prstDash val="solid"/>
                      <a:round/>
                      <a:headEnd type="none" w="med" len="med"/>
                      <a:tailEnd type="none" w="med" len="med"/>
                    </a:lnT>
                    <a:lnB w="9525" cap="flat" cmpd="sng" algn="ctr">
                      <a:solidFill>
                        <a:srgbClr val="ABC8AB"/>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390900035"/>
      </p:ext>
    </p:extLst>
  </p:cSld>
  <p:clrMapOvr>
    <a:masterClrMapping/>
  </p:clrMapOvr>
  <p:transition>
    <p:zoom dir="in"/>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8A0B75-211E-4B74-B7D3-456C74C93900}"/>
              </a:ext>
            </a:extLst>
          </p:cNvPr>
          <p:cNvSpPr>
            <a:spLocks noGrp="1"/>
          </p:cNvSpPr>
          <p:nvPr>
            <p:ph type="title"/>
          </p:nvPr>
        </p:nvSpPr>
        <p:spPr>
          <a:xfrm>
            <a:off x="285750" y="365126"/>
            <a:ext cx="8229600" cy="1325563"/>
          </a:xfrm>
        </p:spPr>
        <p:txBody>
          <a:bodyPr>
            <a:normAutofit/>
          </a:bodyPr>
          <a:lstStyle/>
          <a:p>
            <a:r>
              <a:rPr lang="en-US" sz="4000" b="1" dirty="0"/>
              <a:t>Population growth 2010-2017 (%)</a:t>
            </a:r>
            <a:br>
              <a:rPr lang="en-US" sz="4000" b="1" dirty="0"/>
            </a:br>
            <a:r>
              <a:rPr lang="en-US" sz="1800" b="1" dirty="0"/>
              <a:t>Metro areas, Population 100-250 k, </a:t>
            </a:r>
            <a:r>
              <a:rPr lang="en-US" sz="1800" b="1" dirty="0">
                <a:solidFill>
                  <a:prstClr val="black"/>
                </a:solidFill>
              </a:rPr>
              <a:t>1993 USDA and U.S. Census Bureau MSA Definitions</a:t>
            </a:r>
            <a:endParaRPr lang="en-US" sz="1800" b="1" dirty="0"/>
          </a:p>
        </p:txBody>
      </p:sp>
      <p:pic>
        <p:nvPicPr>
          <p:cNvPr id="4" name="Picture 3">
            <a:extLst>
              <a:ext uri="{FF2B5EF4-FFF2-40B4-BE49-F238E27FC236}">
                <a16:creationId xmlns:a16="http://schemas.microsoft.com/office/drawing/2014/main" id="{416EBF1B-FB13-48D9-AC63-87C2F88A9FA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964171"/>
            <a:ext cx="9093690" cy="3912852"/>
          </a:xfrm>
          <a:prstGeom prst="rect">
            <a:avLst/>
          </a:prstGeom>
        </p:spPr>
      </p:pic>
    </p:spTree>
    <p:extLst>
      <p:ext uri="{BB962C8B-B14F-4D97-AF65-F5344CB8AC3E}">
        <p14:creationId xmlns:p14="http://schemas.microsoft.com/office/powerpoint/2010/main" val="38754824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ABCD62-9545-4F91-B089-423FD4DDA2D5}"/>
              </a:ext>
            </a:extLst>
          </p:cNvPr>
          <p:cNvSpPr>
            <a:spLocks noGrp="1"/>
          </p:cNvSpPr>
          <p:nvPr>
            <p:ph type="title"/>
          </p:nvPr>
        </p:nvSpPr>
        <p:spPr/>
        <p:txBody>
          <a:bodyPr/>
          <a:lstStyle/>
          <a:p>
            <a:r>
              <a:rPr lang="en-US" dirty="0"/>
              <a:t>Population growth 2010-2017 (%)</a:t>
            </a:r>
            <a:br>
              <a:rPr lang="en-US" dirty="0"/>
            </a:br>
            <a:r>
              <a:rPr lang="en-US" sz="1500" dirty="0"/>
              <a:t>Metro areas, Population 250-1,000 k, 1993 USDA and U.S. Census Bureau MSA Definitions</a:t>
            </a:r>
          </a:p>
        </p:txBody>
      </p:sp>
      <p:pic>
        <p:nvPicPr>
          <p:cNvPr id="4" name="Picture 3">
            <a:extLst>
              <a:ext uri="{FF2B5EF4-FFF2-40B4-BE49-F238E27FC236}">
                <a16:creationId xmlns:a16="http://schemas.microsoft.com/office/drawing/2014/main" id="{4042D606-8E80-4B61-83CD-BEFAC5B83A6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6223" y="1935891"/>
            <a:ext cx="9027963" cy="3884571"/>
          </a:xfrm>
          <a:prstGeom prst="rect">
            <a:avLst/>
          </a:prstGeom>
        </p:spPr>
      </p:pic>
    </p:spTree>
    <p:extLst>
      <p:ext uri="{BB962C8B-B14F-4D97-AF65-F5344CB8AC3E}">
        <p14:creationId xmlns:p14="http://schemas.microsoft.com/office/powerpoint/2010/main" val="4034139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D5846B-4AFF-44D6-B361-B04A7CB179DF}"/>
              </a:ext>
            </a:extLst>
          </p:cNvPr>
          <p:cNvSpPr>
            <a:spLocks noGrp="1"/>
          </p:cNvSpPr>
          <p:nvPr>
            <p:ph type="title"/>
          </p:nvPr>
        </p:nvSpPr>
        <p:spPr/>
        <p:txBody>
          <a:bodyPr>
            <a:normAutofit fontScale="90000"/>
          </a:bodyPr>
          <a:lstStyle/>
          <a:p>
            <a:r>
              <a:rPr lang="en-US" sz="4400" b="1" dirty="0"/>
              <a:t>Population growth 2010-2017 (%)</a:t>
            </a:r>
            <a:br>
              <a:rPr lang="en-US" sz="4400" b="1" dirty="0"/>
            </a:br>
            <a:r>
              <a:rPr lang="en-US" sz="2000" b="1" dirty="0"/>
              <a:t>Metro areas, Population 1-3,000 k, 1993 USDA and U.S. Census Bureau MSA Definitions</a:t>
            </a:r>
          </a:p>
        </p:txBody>
      </p:sp>
      <p:pic>
        <p:nvPicPr>
          <p:cNvPr id="4" name="Picture 3">
            <a:extLst>
              <a:ext uri="{FF2B5EF4-FFF2-40B4-BE49-F238E27FC236}">
                <a16:creationId xmlns:a16="http://schemas.microsoft.com/office/drawing/2014/main" id="{0CF09DE4-A191-4804-8C03-8383BCF56F1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978312"/>
            <a:ext cx="9060827" cy="3898712"/>
          </a:xfrm>
          <a:prstGeom prst="rect">
            <a:avLst/>
          </a:prstGeom>
        </p:spPr>
      </p:pic>
    </p:spTree>
    <p:extLst>
      <p:ext uri="{BB962C8B-B14F-4D97-AF65-F5344CB8AC3E}">
        <p14:creationId xmlns:p14="http://schemas.microsoft.com/office/powerpoint/2010/main" val="38862072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84C4DB-BA79-4593-A1E6-6D5736436A2D}"/>
              </a:ext>
            </a:extLst>
          </p:cNvPr>
          <p:cNvSpPr>
            <a:spLocks noGrp="1"/>
          </p:cNvSpPr>
          <p:nvPr>
            <p:ph type="title"/>
          </p:nvPr>
        </p:nvSpPr>
        <p:spPr>
          <a:xfrm>
            <a:off x="241300" y="365126"/>
            <a:ext cx="8699500" cy="1325563"/>
          </a:xfrm>
        </p:spPr>
        <p:txBody>
          <a:bodyPr>
            <a:noAutofit/>
          </a:bodyPr>
          <a:lstStyle/>
          <a:p>
            <a:r>
              <a:rPr lang="en-US" sz="4800" b="1" dirty="0"/>
              <a:t>Population growth 2010-2017 (%)</a:t>
            </a:r>
            <a:br>
              <a:rPr lang="en-US" sz="4800" b="1" dirty="0"/>
            </a:br>
            <a:r>
              <a:rPr lang="en-US" sz="2400" b="1" dirty="0"/>
              <a:t>Metro areas, Population 3,000 k +, 1993 USDA and U.S. Census Bureau MSA Definitions</a:t>
            </a:r>
          </a:p>
        </p:txBody>
      </p:sp>
      <p:pic>
        <p:nvPicPr>
          <p:cNvPr id="4" name="Picture 3">
            <a:extLst>
              <a:ext uri="{FF2B5EF4-FFF2-40B4-BE49-F238E27FC236}">
                <a16:creationId xmlns:a16="http://schemas.microsoft.com/office/drawing/2014/main" id="{8B17D48D-89FC-4CA8-A9ED-9BC4BBA785D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153" y="1971241"/>
            <a:ext cx="9011534" cy="3877502"/>
          </a:xfrm>
          <a:prstGeom prst="rect">
            <a:avLst/>
          </a:prstGeom>
        </p:spPr>
      </p:pic>
    </p:spTree>
    <p:extLst>
      <p:ext uri="{BB962C8B-B14F-4D97-AF65-F5344CB8AC3E}">
        <p14:creationId xmlns:p14="http://schemas.microsoft.com/office/powerpoint/2010/main" val="38923387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italian vote map">
            <a:extLst>
              <a:ext uri="{FF2B5EF4-FFF2-40B4-BE49-F238E27FC236}">
                <a16:creationId xmlns:a16="http://schemas.microsoft.com/office/drawing/2014/main" id="{93DCFEFE-C1C4-4E5B-A4FD-587712BF4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41661"/>
            <a:ext cx="8001000" cy="6634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3332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D475CE-FA64-4146-864A-B010B8C4A0E6}"/>
              </a:ext>
            </a:extLst>
          </p:cNvPr>
          <p:cNvSpPr>
            <a:spLocks noGrp="1"/>
          </p:cNvSpPr>
          <p:nvPr>
            <p:ph type="title"/>
          </p:nvPr>
        </p:nvSpPr>
        <p:spPr>
          <a:xfrm>
            <a:off x="788316" y="341847"/>
            <a:ext cx="7886700" cy="994172"/>
          </a:xfrm>
        </p:spPr>
        <p:txBody>
          <a:bodyPr>
            <a:noAutofit/>
          </a:bodyPr>
          <a:lstStyle/>
          <a:p>
            <a:r>
              <a:rPr lang="en-US" sz="3600" b="1" dirty="0"/>
              <a:t>Share of 2017 population in each category</a:t>
            </a:r>
            <a:br>
              <a:rPr lang="en-US" sz="3600" b="1" dirty="0"/>
            </a:br>
            <a:r>
              <a:rPr lang="en-US" sz="2400" b="1" dirty="0"/>
              <a:t>(1993 USDA and U.S. Census Bureau MSA Definitions using 1990 population)</a:t>
            </a:r>
          </a:p>
        </p:txBody>
      </p:sp>
      <p:graphicFrame>
        <p:nvGraphicFramePr>
          <p:cNvPr id="4" name="Chart 3">
            <a:extLst>
              <a:ext uri="{FF2B5EF4-FFF2-40B4-BE49-F238E27FC236}">
                <a16:creationId xmlns:a16="http://schemas.microsoft.com/office/drawing/2014/main" id="{0F04DBC1-9FE3-4EB4-9C89-94C39D492C55}"/>
              </a:ext>
            </a:extLst>
          </p:cNvPr>
          <p:cNvGraphicFramePr>
            <a:graphicFrameLocks/>
          </p:cNvGraphicFramePr>
          <p:nvPr>
            <p:extLst/>
          </p:nvPr>
        </p:nvGraphicFramePr>
        <p:xfrm>
          <a:off x="247453" y="1336020"/>
          <a:ext cx="8753672" cy="540768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068FBB7E-6C74-4C4F-8B59-C2084985106F}"/>
              </a:ext>
            </a:extLst>
          </p:cNvPr>
          <p:cNvSpPr txBox="1"/>
          <p:nvPr/>
        </p:nvSpPr>
        <p:spPr>
          <a:xfrm>
            <a:off x="5896280" y="1925278"/>
            <a:ext cx="1259255" cy="600164"/>
          </a:xfrm>
          <a:prstGeom prst="rect">
            <a:avLst/>
          </a:prstGeom>
          <a:noFill/>
        </p:spPr>
        <p:txBody>
          <a:bodyPr wrap="none" rtlCol="0">
            <a:spAutoFit/>
          </a:bodyPr>
          <a:lstStyle/>
          <a:p>
            <a:r>
              <a:rPr lang="en-US" sz="3300" dirty="0"/>
              <a:t>Metro</a:t>
            </a:r>
          </a:p>
        </p:txBody>
      </p:sp>
      <p:sp>
        <p:nvSpPr>
          <p:cNvPr id="8" name="TextBox 7">
            <a:extLst>
              <a:ext uri="{FF2B5EF4-FFF2-40B4-BE49-F238E27FC236}">
                <a16:creationId xmlns:a16="http://schemas.microsoft.com/office/drawing/2014/main" id="{5B600C88-3A7A-416B-9705-DDE2D4F5F758}"/>
              </a:ext>
            </a:extLst>
          </p:cNvPr>
          <p:cNvSpPr txBox="1"/>
          <p:nvPr/>
        </p:nvSpPr>
        <p:spPr>
          <a:xfrm>
            <a:off x="1056067" y="1925278"/>
            <a:ext cx="1953355" cy="600164"/>
          </a:xfrm>
          <a:prstGeom prst="rect">
            <a:avLst/>
          </a:prstGeom>
          <a:noFill/>
        </p:spPr>
        <p:txBody>
          <a:bodyPr wrap="none" rtlCol="0">
            <a:spAutoFit/>
          </a:bodyPr>
          <a:lstStyle/>
          <a:p>
            <a:r>
              <a:rPr lang="en-US" sz="3300" dirty="0" err="1"/>
              <a:t>Nonmetro</a:t>
            </a:r>
            <a:endParaRPr lang="en-US" sz="3300" dirty="0"/>
          </a:p>
        </p:txBody>
      </p:sp>
      <p:cxnSp>
        <p:nvCxnSpPr>
          <p:cNvPr id="10" name="Straight Connector 9">
            <a:extLst>
              <a:ext uri="{FF2B5EF4-FFF2-40B4-BE49-F238E27FC236}">
                <a16:creationId xmlns:a16="http://schemas.microsoft.com/office/drawing/2014/main" id="{8C9C5A39-A0D1-493A-AD3A-9DF00F35C905}"/>
              </a:ext>
            </a:extLst>
          </p:cNvPr>
          <p:cNvCxnSpPr/>
          <p:nvPr/>
        </p:nvCxnSpPr>
        <p:spPr>
          <a:xfrm>
            <a:off x="3971925" y="1336019"/>
            <a:ext cx="0" cy="3609288"/>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989734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C41362-3F00-41FE-A2BD-EEA6D4886DC8}"/>
              </a:ext>
            </a:extLst>
          </p:cNvPr>
          <p:cNvSpPr>
            <a:spLocks noGrp="1"/>
          </p:cNvSpPr>
          <p:nvPr>
            <p:ph type="title"/>
          </p:nvPr>
        </p:nvSpPr>
        <p:spPr>
          <a:xfrm>
            <a:off x="0" y="45244"/>
            <a:ext cx="9202310" cy="994172"/>
          </a:xfrm>
        </p:spPr>
        <p:txBody>
          <a:bodyPr>
            <a:noAutofit/>
          </a:bodyPr>
          <a:lstStyle/>
          <a:p>
            <a:r>
              <a:rPr lang="en-US" sz="3500" b="1" dirty="0"/>
              <a:t>Population growth (%) vs Population (logs) in 1990</a:t>
            </a:r>
            <a:r>
              <a:rPr lang="en-US" sz="3600" b="1" dirty="0"/>
              <a:t/>
            </a:r>
            <a:br>
              <a:rPr lang="en-US" sz="3600" b="1" dirty="0"/>
            </a:br>
            <a:r>
              <a:rPr lang="en-US" sz="2400" b="1" dirty="0"/>
              <a:t>MSAs, 1993 USDA and U.S. Census Bureau MSA Definitions</a:t>
            </a:r>
          </a:p>
        </p:txBody>
      </p:sp>
      <p:pic>
        <p:nvPicPr>
          <p:cNvPr id="3" name="Picture 2">
            <a:extLst>
              <a:ext uri="{FF2B5EF4-FFF2-40B4-BE49-F238E27FC236}">
                <a16:creationId xmlns:a16="http://schemas.microsoft.com/office/drawing/2014/main" id="{30DB1012-FD72-4B89-9521-4C33AB644BF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14313" y="1153697"/>
            <a:ext cx="8929687" cy="5704303"/>
          </a:xfrm>
          <a:prstGeom prst="rect">
            <a:avLst/>
          </a:prstGeom>
        </p:spPr>
      </p:pic>
    </p:spTree>
    <p:extLst>
      <p:ext uri="{BB962C8B-B14F-4D97-AF65-F5344CB8AC3E}">
        <p14:creationId xmlns:p14="http://schemas.microsoft.com/office/powerpoint/2010/main" val="9519714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E71F39-B016-4F84-BC66-CAF6A2D2CE22}"/>
              </a:ext>
            </a:extLst>
          </p:cNvPr>
          <p:cNvSpPr txBox="1">
            <a:spLocks/>
          </p:cNvSpPr>
          <p:nvPr/>
        </p:nvSpPr>
        <p:spPr>
          <a:xfrm>
            <a:off x="92933" y="53578"/>
            <a:ext cx="9051067"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4000" b="1" dirty="0">
                <a:solidFill>
                  <a:prstClr val="black"/>
                </a:solidFill>
                <a:latin typeface="Calibri Light" panose="020F0302020204030204"/>
              </a:rPr>
              <a:t>Population growth (%) vs Population in 1990</a:t>
            </a:r>
          </a:p>
          <a:p>
            <a:pPr defTabSz="685800"/>
            <a:r>
              <a:rPr lang="en-US" sz="2800" b="1" dirty="0">
                <a:solidFill>
                  <a:prstClr val="black"/>
                </a:solidFill>
                <a:latin typeface="Calibri Light" panose="020F0302020204030204"/>
              </a:rPr>
              <a:t>MSAs, 1993 USDA and U.S. Census Bureau MSA Definitions</a:t>
            </a:r>
          </a:p>
        </p:txBody>
      </p:sp>
      <p:pic>
        <p:nvPicPr>
          <p:cNvPr id="3" name="Picture 2">
            <a:extLst>
              <a:ext uri="{FF2B5EF4-FFF2-40B4-BE49-F238E27FC236}">
                <a16:creationId xmlns:a16="http://schemas.microsoft.com/office/drawing/2014/main" id="{E1F25EC8-6F41-4898-92F4-D2F362460BE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9272" y="1047749"/>
            <a:ext cx="8944728" cy="5810251"/>
          </a:xfrm>
          <a:prstGeom prst="rect">
            <a:avLst/>
          </a:prstGeom>
        </p:spPr>
      </p:pic>
    </p:spTree>
    <p:extLst>
      <p:ext uri="{BB962C8B-B14F-4D97-AF65-F5344CB8AC3E}">
        <p14:creationId xmlns:p14="http://schemas.microsoft.com/office/powerpoint/2010/main" val="3456683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0000"/>
                </a:solidFill>
                <a:effectLst/>
                <a:uLnTx/>
                <a:uFillTx/>
                <a:latin typeface="Verdana" panose="020B0604030504040204" pitchFamily="34" charset="0"/>
                <a:ea typeface="+mn-ea"/>
                <a:cs typeface="+mn-cs"/>
              </a:rPr>
              <a:t>Mark Partridge AED Economics</a:t>
            </a:r>
          </a:p>
        </p:txBody>
      </p:sp>
      <p:sp>
        <p:nvSpPr>
          <p:cNvPr id="8"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3EE698-F9C3-4A79-85EE-3D266A5A789E}"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900"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257026" name="Rectangle 2"/>
          <p:cNvSpPr>
            <a:spLocks noGrp="1" noChangeArrowheads="1"/>
          </p:cNvSpPr>
          <p:nvPr>
            <p:ph type="title"/>
          </p:nvPr>
        </p:nvSpPr>
        <p:spPr/>
        <p:txBody>
          <a:bodyPr/>
          <a:lstStyle/>
          <a:p>
            <a:endParaRPr lang="en-US" altLang="en-US"/>
          </a:p>
        </p:txBody>
      </p:sp>
      <p:sp>
        <p:nvSpPr>
          <p:cNvPr id="257027" name="Rectangle 3"/>
          <p:cNvSpPr>
            <a:spLocks noGrp="1" noChangeArrowheads="1"/>
          </p:cNvSpPr>
          <p:nvPr>
            <p:ph type="body" idx="1"/>
          </p:nvPr>
        </p:nvSpPr>
        <p:spPr/>
        <p:txBody>
          <a:bodyPr/>
          <a:lstStyle/>
          <a:p>
            <a:endParaRPr lang="en-US" altLang="en-US"/>
          </a:p>
        </p:txBody>
      </p:sp>
      <p:sp>
        <p:nvSpPr>
          <p:cNvPr id="257028" name="Rectangle 4"/>
          <p:cNvSpPr>
            <a:spLocks noChangeArrowheads="1"/>
          </p:cNvSpPr>
          <p:nvPr/>
        </p:nvSpPr>
        <p:spPr bwMode="auto">
          <a:xfrm>
            <a:off x="457200" y="0"/>
            <a:ext cx="8229600" cy="609600"/>
          </a:xfrm>
          <a:prstGeom prst="rect">
            <a:avLst/>
          </a:prstGeom>
          <a:noFill/>
          <a:ln>
            <a:noFill/>
          </a:ln>
          <a:effectLst>
            <a:outerShdw dist="25400" dir="108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sz="4400">
                <a:solidFill>
                  <a:srgbClr val="FF0000"/>
                </a:solidFill>
                <a:latin typeface="Britannic Bold" panose="020B0903060703020204" pitchFamily="34" charset="0"/>
              </a:defRPr>
            </a:lvl1pPr>
            <a:lvl2pPr>
              <a:defRPr sz="4400">
                <a:solidFill>
                  <a:srgbClr val="FF0000"/>
                </a:solidFill>
                <a:latin typeface="Britannic Bold" panose="020B0903060703020204" pitchFamily="34" charset="0"/>
              </a:defRPr>
            </a:lvl2pPr>
            <a:lvl3pPr>
              <a:defRPr sz="4400">
                <a:solidFill>
                  <a:srgbClr val="FF0000"/>
                </a:solidFill>
                <a:latin typeface="Britannic Bold" panose="020B0903060703020204" pitchFamily="34" charset="0"/>
              </a:defRPr>
            </a:lvl3pPr>
            <a:lvl4pPr>
              <a:defRPr sz="4400">
                <a:solidFill>
                  <a:srgbClr val="FF0000"/>
                </a:solidFill>
                <a:latin typeface="Britannic Bold" panose="020B0903060703020204" pitchFamily="34" charset="0"/>
              </a:defRPr>
            </a:lvl4pPr>
            <a:lvl5pPr>
              <a:defRPr sz="4400">
                <a:solidFill>
                  <a:srgbClr val="FF0000"/>
                </a:solidFill>
                <a:latin typeface="Britannic Bold" panose="020B0903060703020204" pitchFamily="34" charset="0"/>
              </a:defRPr>
            </a:lvl5pPr>
            <a:lvl6pPr marL="457200" fontAlgn="base">
              <a:spcBef>
                <a:spcPct val="0"/>
              </a:spcBef>
              <a:spcAft>
                <a:spcPct val="0"/>
              </a:spcAft>
              <a:defRPr sz="4400">
                <a:solidFill>
                  <a:srgbClr val="FF0000"/>
                </a:solidFill>
                <a:latin typeface="Britannic Bold" panose="020B0903060703020204" pitchFamily="34" charset="0"/>
              </a:defRPr>
            </a:lvl6pPr>
            <a:lvl7pPr marL="914400" fontAlgn="base">
              <a:spcBef>
                <a:spcPct val="0"/>
              </a:spcBef>
              <a:spcAft>
                <a:spcPct val="0"/>
              </a:spcAft>
              <a:defRPr sz="4400">
                <a:solidFill>
                  <a:srgbClr val="FF0000"/>
                </a:solidFill>
                <a:latin typeface="Britannic Bold" panose="020B0903060703020204" pitchFamily="34" charset="0"/>
              </a:defRPr>
            </a:lvl7pPr>
            <a:lvl8pPr marL="1371600" fontAlgn="base">
              <a:spcBef>
                <a:spcPct val="0"/>
              </a:spcBef>
              <a:spcAft>
                <a:spcPct val="0"/>
              </a:spcAft>
              <a:defRPr sz="4400">
                <a:solidFill>
                  <a:srgbClr val="FF0000"/>
                </a:solidFill>
                <a:latin typeface="Britannic Bold" panose="020B0903060703020204" pitchFamily="34" charset="0"/>
              </a:defRPr>
            </a:lvl8pPr>
            <a:lvl9pPr marL="1828800" fontAlgn="base">
              <a:spcBef>
                <a:spcPct val="0"/>
              </a:spcBef>
              <a:spcAft>
                <a:spcPct val="0"/>
              </a:spcAft>
              <a:defRPr sz="4400">
                <a:solidFill>
                  <a:srgbClr val="FF0000"/>
                </a:solidFill>
                <a:latin typeface="Britannic Bold" panose="020B0903060703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altLang="en-US" sz="4000" b="0" i="0" u="none" strike="noStrike" kern="1200" cap="none" spc="0" normalizeH="0" baseline="0" noProof="0">
                <a:ln>
                  <a:noFill/>
                </a:ln>
                <a:solidFill>
                  <a:srgbClr val="FF0000"/>
                </a:solidFill>
                <a:effectLst/>
                <a:uLnTx/>
                <a:uFillTx/>
                <a:latin typeface="Britannic Bold" panose="020B0903060703020204" pitchFamily="34" charset="0"/>
                <a:ea typeface="+mn-ea"/>
                <a:cs typeface="+mn-cs"/>
              </a:rPr>
              <a:t>Plains States Engines of Growth</a:t>
            </a:r>
            <a:endParaRPr kumimoji="0" lang="en-US" altLang="en-US" sz="4000" b="0" i="0" u="none" strike="noStrike" kern="1200" cap="none" spc="0" normalizeH="0" baseline="0" noProof="0">
              <a:ln>
                <a:noFill/>
              </a:ln>
              <a:solidFill>
                <a:srgbClr val="FF0000"/>
              </a:solidFill>
              <a:effectLst/>
              <a:uLnTx/>
              <a:uFillTx/>
              <a:latin typeface="Britannic Bold" panose="020B0903060703020204" pitchFamily="34" charset="0"/>
              <a:ea typeface="+mn-ea"/>
              <a:cs typeface="+mn-cs"/>
            </a:endParaRPr>
          </a:p>
        </p:txBody>
      </p:sp>
      <p:pic>
        <p:nvPicPr>
          <p:cNvPr id="257029" name="Picture 5" descr="us3_cropp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42938"/>
            <a:ext cx="8534400" cy="621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30" name="Text Box 6"/>
          <p:cNvSpPr txBox="1">
            <a:spLocks noChangeArrowheads="1"/>
          </p:cNvSpPr>
          <p:nvPr/>
        </p:nvSpPr>
        <p:spPr bwMode="auto">
          <a:xfrm>
            <a:off x="2133600" y="381000"/>
            <a:ext cx="457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mn-cs"/>
              </a:rPr>
              <a:t>1990-2000 Population Growth</a:t>
            </a:r>
          </a:p>
        </p:txBody>
      </p:sp>
    </p:spTree>
    <p:extLst>
      <p:ext uri="{BB962C8B-B14F-4D97-AF65-F5344CB8AC3E}">
        <p14:creationId xmlns:p14="http://schemas.microsoft.com/office/powerpoint/2010/main" val="2569785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t>Introduction</a:t>
            </a:r>
          </a:p>
        </p:txBody>
      </p:sp>
      <p:sp>
        <p:nvSpPr>
          <p:cNvPr id="3" name="Content Placeholder 2"/>
          <p:cNvSpPr>
            <a:spLocks noGrp="1"/>
          </p:cNvSpPr>
          <p:nvPr>
            <p:ph sz="quarter" idx="1"/>
          </p:nvPr>
        </p:nvSpPr>
        <p:spPr>
          <a:xfrm>
            <a:off x="76200" y="1143000"/>
            <a:ext cx="8915400" cy="5486400"/>
          </a:xfrm>
        </p:spPr>
        <p:txBody>
          <a:bodyPr>
            <a:normAutofit/>
          </a:bodyPr>
          <a:lstStyle/>
          <a:p>
            <a:pPr>
              <a:lnSpc>
                <a:spcPct val="95000"/>
              </a:lnSpc>
              <a:spcBef>
                <a:spcPts val="0"/>
              </a:spcBef>
            </a:pPr>
            <a:r>
              <a:rPr lang="en-US" sz="3400" dirty="0"/>
              <a:t>More thought is necessary about rural policy—ignore it at urban areas’ peril: economically, socially, environmentally, and politically. </a:t>
            </a:r>
          </a:p>
          <a:p>
            <a:pPr lvl="1">
              <a:lnSpc>
                <a:spcPct val="95000"/>
              </a:lnSpc>
              <a:spcBef>
                <a:spcPts val="0"/>
              </a:spcBef>
            </a:pPr>
            <a:r>
              <a:rPr lang="en-US" sz="3200" dirty="0"/>
              <a:t>Rural and peripheral areas were among the strongest regions in Trump’s electoral success (Goetz et al., 2018), which was not favored in urban America</a:t>
            </a:r>
            <a:r>
              <a:rPr lang="en-US" sz="3200" dirty="0" smtClean="0"/>
              <a:t>.</a:t>
            </a:r>
            <a:endParaRPr lang="en-US" sz="3000" dirty="0" smtClean="0"/>
          </a:p>
          <a:p>
            <a:r>
              <a:rPr lang="en-US" sz="3200" dirty="0" smtClean="0"/>
              <a:t>OECD </a:t>
            </a:r>
            <a:r>
              <a:rPr lang="en-US" sz="3200" dirty="0"/>
              <a:t>(2010) </a:t>
            </a:r>
            <a:r>
              <a:rPr lang="en-US" sz="3200" dirty="0" smtClean="0"/>
              <a:t>does not show </a:t>
            </a:r>
            <a:r>
              <a:rPr lang="en-US" sz="3200" dirty="0"/>
              <a:t>a general </a:t>
            </a:r>
            <a:r>
              <a:rPr lang="en-US" sz="3200" dirty="0" smtClean="0"/>
              <a:t>rapid decline in </a:t>
            </a:r>
            <a:r>
              <a:rPr lang="en-US" sz="3200" dirty="0"/>
              <a:t>nonmetropolitan share of population in “rich” economies. </a:t>
            </a:r>
          </a:p>
          <a:p>
            <a:r>
              <a:rPr lang="en-US" sz="3200" dirty="0"/>
              <a:t>Yet, rural areas face many challenges and many rural areas no longer serve a role that </a:t>
            </a:r>
            <a:r>
              <a:rPr lang="en-US" sz="3200" dirty="0" smtClean="0"/>
              <a:t>sustains </a:t>
            </a:r>
            <a:r>
              <a:rPr lang="en-US" sz="3200" dirty="0"/>
              <a:t>their existence</a:t>
            </a:r>
            <a:r>
              <a:rPr lang="en-US" sz="3200" dirty="0" smtClean="0"/>
              <a:t>.</a:t>
            </a:r>
          </a:p>
          <a:p>
            <a:pPr lvl="1"/>
            <a:endParaRPr lang="en-US" sz="2800" dirty="0"/>
          </a:p>
          <a:p>
            <a:endParaRPr lang="en-US" sz="3000" dirty="0"/>
          </a:p>
        </p:txBody>
      </p:sp>
      <p:sp>
        <p:nvSpPr>
          <p:cNvPr id="4" name="Slide Number Placehold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F335AA0-0C2D-4D7F-91FC-AD1CE36198C8}" type="slidenum">
              <a:rPr kumimoji="0" lang="en-US" sz="1400" b="0" i="0" u="none" strike="noStrike" kern="1200" cap="none" spc="0" normalizeH="0" baseline="0" noProof="0" smtClean="0">
                <a:ln>
                  <a:noFill/>
                </a:ln>
                <a:solidFill>
                  <a:srgbClr val="FFFFFF"/>
                </a:solidFill>
                <a:effectLst/>
                <a:uLnTx/>
                <a:uFillTx/>
                <a:latin typeface="Franklin Gothic Book"/>
                <a:ea typeface="+mj-ea"/>
                <a:cs typeface="+mj-cs"/>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dirty="0">
              <a:ln>
                <a:noFill/>
              </a:ln>
              <a:solidFill>
                <a:srgbClr val="FFFFFF"/>
              </a:solidFill>
              <a:effectLst/>
              <a:uLnTx/>
              <a:uFillTx/>
              <a:latin typeface="Franklin Gothic Book"/>
              <a:ea typeface="+mj-ea"/>
              <a:cs typeface="+mj-cs"/>
            </a:endParaRPr>
          </a:p>
        </p:txBody>
      </p:sp>
    </p:spTree>
    <p:extLst>
      <p:ext uri="{BB962C8B-B14F-4D97-AF65-F5344CB8AC3E}">
        <p14:creationId xmlns:p14="http://schemas.microsoft.com/office/powerpoint/2010/main" val="99813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Slide Number Placeholder 2"/>
          <p:cNvSpPr>
            <a:spLocks noGrp="1"/>
          </p:cNvSpPr>
          <p:nvPr>
            <p:ph type="sldNum" sz="quarter" idx="12"/>
          </p:nvPr>
        </p:nvSpPr>
        <p:spPr/>
        <p:txBody>
          <a:bodyPr/>
          <a:lstStyle/>
          <a:p>
            <a:fld id="{5F335AA0-0C2D-4D7F-91FC-AD1CE36198C8}" type="slidenum">
              <a:rPr lang="en-US" smtClean="0"/>
              <a:pPr/>
              <a:t>9</a:t>
            </a:fld>
            <a:endParaRPr lang="en-US" dirty="0"/>
          </a:p>
        </p:txBody>
      </p:sp>
      <p:sp>
        <p:nvSpPr>
          <p:cNvPr id="4" name="Content Placeholder 3"/>
          <p:cNvSpPr>
            <a:spLocks noGrp="1"/>
          </p:cNvSpPr>
          <p:nvPr>
            <p:ph sz="quarter" idx="1"/>
          </p:nvPr>
        </p:nvSpPr>
        <p:spPr>
          <a:xfrm>
            <a:off x="76200" y="1066800"/>
            <a:ext cx="8915400" cy="5791200"/>
          </a:xfrm>
        </p:spPr>
        <p:txBody>
          <a:bodyPr>
            <a:normAutofit fontScale="85000" lnSpcReduction="20000"/>
          </a:bodyPr>
          <a:lstStyle/>
          <a:p>
            <a:r>
              <a:rPr lang="en-US" sz="3000" dirty="0"/>
              <a:t>In what follows, </a:t>
            </a:r>
            <a:endParaRPr lang="en-US" sz="3000" dirty="0" smtClean="0"/>
          </a:p>
          <a:p>
            <a:r>
              <a:rPr lang="en-US" sz="3000" dirty="0" smtClean="0"/>
              <a:t>I am going to point out areas where regional scientists should call BS to people who are masquerading as regional scientists. </a:t>
            </a:r>
            <a:endParaRPr lang="en-US" sz="3000" dirty="0"/>
          </a:p>
          <a:p>
            <a:r>
              <a:rPr lang="en-US" sz="3000" dirty="0"/>
              <a:t>1. I will discuss the background of rural and peripheral economic growth focusing on the </a:t>
            </a:r>
            <a:r>
              <a:rPr lang="en-US" sz="3000" dirty="0" smtClean="0"/>
              <a:t>USA.</a:t>
            </a:r>
            <a:endParaRPr lang="en-US" sz="3000" dirty="0"/>
          </a:p>
          <a:p>
            <a:pPr lvl="1"/>
            <a:r>
              <a:rPr lang="en-US" sz="2800" dirty="0"/>
              <a:t>US is good place to examine these due its spatial heterogeneity. </a:t>
            </a:r>
          </a:p>
          <a:p>
            <a:r>
              <a:rPr lang="en-US" sz="3000" dirty="0"/>
              <a:t>2. I will show that urban areas do not </a:t>
            </a:r>
            <a:r>
              <a:rPr lang="en-US" sz="3000" dirty="0" smtClean="0"/>
              <a:t>entirely dominate </a:t>
            </a:r>
            <a:r>
              <a:rPr lang="en-US" sz="3000" dirty="0"/>
              <a:t>rural areas in terms of growth, contrary to </a:t>
            </a:r>
            <a:r>
              <a:rPr lang="en-US" sz="3000" dirty="0" smtClean="0"/>
              <a:t>public perceptions. </a:t>
            </a:r>
            <a:endParaRPr lang="en-US" sz="3000" dirty="0"/>
          </a:p>
          <a:p>
            <a:pPr lvl="1">
              <a:spcBef>
                <a:spcPts val="400"/>
              </a:spcBef>
            </a:pPr>
            <a:r>
              <a:rPr lang="en-US" sz="2800" b="1" dirty="0" smtClean="0">
                <a:solidFill>
                  <a:srgbClr val="C00000"/>
                </a:solidFill>
              </a:rPr>
              <a:t>Weigh net spread </a:t>
            </a:r>
            <a:r>
              <a:rPr lang="en-US" sz="2800" b="1" dirty="0">
                <a:solidFill>
                  <a:srgbClr val="C00000"/>
                </a:solidFill>
              </a:rPr>
              <a:t>and backwash </a:t>
            </a:r>
            <a:r>
              <a:rPr lang="en-US" sz="2800" b="1" dirty="0" smtClean="0">
                <a:solidFill>
                  <a:srgbClr val="C00000"/>
                </a:solidFill>
              </a:rPr>
              <a:t>effects of urban growth on rural areas. </a:t>
            </a:r>
            <a:endParaRPr lang="en-US" sz="2800" b="1" dirty="0">
              <a:solidFill>
                <a:srgbClr val="C00000"/>
              </a:solidFill>
            </a:endParaRPr>
          </a:p>
          <a:p>
            <a:pPr lvl="1">
              <a:spcBef>
                <a:spcPts val="400"/>
              </a:spcBef>
              <a:buFont typeface="Arial" pitchFamily="34" charset="0"/>
              <a:buChar char="•"/>
            </a:pPr>
            <a:r>
              <a:rPr lang="en-US" sz="2800" b="1" dirty="0">
                <a:solidFill>
                  <a:srgbClr val="C00000"/>
                </a:solidFill>
              </a:rPr>
              <a:t>Partridge et al (2007) contend spread is the dominant feature in modern regional economies</a:t>
            </a:r>
            <a:r>
              <a:rPr lang="en-US" sz="2800" b="1" dirty="0" smtClean="0">
                <a:solidFill>
                  <a:srgbClr val="C00000"/>
                </a:solidFill>
              </a:rPr>
              <a:t>.</a:t>
            </a:r>
            <a:endParaRPr lang="en-US" sz="2800" b="1" dirty="0">
              <a:solidFill>
                <a:srgbClr val="C00000"/>
              </a:solidFill>
            </a:endParaRPr>
          </a:p>
          <a:p>
            <a:r>
              <a:rPr lang="en-US" sz="3000" dirty="0"/>
              <a:t>3. </a:t>
            </a:r>
            <a:r>
              <a:rPr lang="en-US" sz="3000" dirty="0" smtClean="0"/>
              <a:t>Discuss policy </a:t>
            </a:r>
            <a:r>
              <a:rPr lang="en-US" sz="3000" dirty="0"/>
              <a:t>implications for governance and rural policy.</a:t>
            </a:r>
          </a:p>
          <a:p>
            <a:r>
              <a:rPr lang="en-US" sz="3000" dirty="0"/>
              <a:t>4. I will then discuss my rural policy recommendations based on nearly three decades of observations.</a:t>
            </a:r>
          </a:p>
        </p:txBody>
      </p:sp>
    </p:spTree>
    <p:extLst>
      <p:ext uri="{BB962C8B-B14F-4D97-AF65-F5344CB8AC3E}">
        <p14:creationId xmlns:p14="http://schemas.microsoft.com/office/powerpoint/2010/main" val="3644141014"/>
      </p:ext>
    </p:extLst>
  </p:cSld>
  <p:clrMapOvr>
    <a:masterClrMapping/>
  </p:clrMapOvr>
</p:sld>
</file>

<file path=ppt/theme/_rels/them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_rels/theme8.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2_Title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4_Title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Level">
  <a:themeElements>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Level">
      <a:majorFont>
        <a:latin typeface="Britannic Bold"/>
        <a:ea typeface=""/>
        <a:cs typeface=""/>
      </a:majorFont>
      <a:minorFont>
        <a:latin typeface="Britannic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1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ontent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9.xml><?xml version="1.0" encoding="utf-8"?>
<a:theme xmlns:a="http://schemas.openxmlformats.org/drawingml/2006/main" name="3_Title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75780</TotalTime>
  <Words>4323</Words>
  <Application>Microsoft Office PowerPoint</Application>
  <PresentationFormat>On-screen Show (4:3)</PresentationFormat>
  <Paragraphs>337</Paragraphs>
  <Slides>78</Slides>
  <Notes>25</Notes>
  <HiddenSlides>0</HiddenSlides>
  <MMClips>0</MMClips>
  <ScaleCrop>false</ScaleCrop>
  <HeadingPairs>
    <vt:vector size="6" baseType="variant">
      <vt:variant>
        <vt:lpstr>Fonts Used</vt:lpstr>
      </vt:variant>
      <vt:variant>
        <vt:i4>15</vt:i4>
      </vt:variant>
      <vt:variant>
        <vt:lpstr>Theme</vt:lpstr>
      </vt:variant>
      <vt:variant>
        <vt:i4>19</vt:i4>
      </vt:variant>
      <vt:variant>
        <vt:lpstr>Slide Titles</vt:lpstr>
      </vt:variant>
      <vt:variant>
        <vt:i4>78</vt:i4>
      </vt:variant>
    </vt:vector>
  </HeadingPairs>
  <TitlesOfParts>
    <vt:vector size="112" baseType="lpstr">
      <vt:lpstr>Arial</vt:lpstr>
      <vt:lpstr>Arial Black</vt:lpstr>
      <vt:lpstr>Britannic Bold</vt:lpstr>
      <vt:lpstr>Calibri</vt:lpstr>
      <vt:lpstr>Calibri Light</vt:lpstr>
      <vt:lpstr>Cambria</vt:lpstr>
      <vt:lpstr>Cambria Math</vt:lpstr>
      <vt:lpstr>Franklin Gothic Book</vt:lpstr>
      <vt:lpstr>Georgia</vt:lpstr>
      <vt:lpstr>Perpetua</vt:lpstr>
      <vt:lpstr>Times New Roman</vt:lpstr>
      <vt:lpstr>Verdana</vt:lpstr>
      <vt:lpstr>Wingdings</vt:lpstr>
      <vt:lpstr>Wingdings 2</vt:lpstr>
      <vt:lpstr>Wingdings 3</vt:lpstr>
      <vt:lpstr>2_Title Slide</vt:lpstr>
      <vt:lpstr>Content Slide</vt:lpstr>
      <vt:lpstr>1_Content Slide</vt:lpstr>
      <vt:lpstr>Equity</vt:lpstr>
      <vt:lpstr>3_Office Theme</vt:lpstr>
      <vt:lpstr>6_Office Theme</vt:lpstr>
      <vt:lpstr>7_Office Theme</vt:lpstr>
      <vt:lpstr>1_Equity</vt:lpstr>
      <vt:lpstr>3_Title Slide</vt:lpstr>
      <vt:lpstr>4_Title Slide</vt:lpstr>
      <vt:lpstr>Level</vt:lpstr>
      <vt:lpstr>Default Design</vt:lpstr>
      <vt:lpstr>2_Default Design</vt:lpstr>
      <vt:lpstr>8_Office Theme</vt:lpstr>
      <vt:lpstr>10_Office Theme</vt:lpstr>
      <vt:lpstr>11_Office Theme</vt:lpstr>
      <vt:lpstr>Civic</vt:lpstr>
      <vt:lpstr>3_Default Design</vt:lpstr>
      <vt:lpstr>2_Office Theme</vt:lpstr>
      <vt:lpstr>PowerPoint Presentation</vt:lpstr>
      <vt:lpstr>Introduction</vt:lpstr>
      <vt:lpstr>Introduction</vt:lpstr>
      <vt:lpstr>2016 Presidential Vote Share Red Trump won; Blue Trump lost. </vt:lpstr>
      <vt:lpstr>PowerPoint Presentation</vt:lpstr>
      <vt:lpstr>PowerPoint Presentation</vt:lpstr>
      <vt:lpstr>PowerPoint Presentation</vt:lpstr>
      <vt:lpstr>Introduction</vt:lpstr>
      <vt:lpstr>Outline</vt:lpstr>
      <vt:lpstr>Background</vt:lpstr>
      <vt:lpstr>PowerPoint Presentation</vt:lpstr>
      <vt:lpstr>PowerPoint Presentation</vt:lpstr>
      <vt:lpstr>PowerPoint Presentation</vt:lpstr>
      <vt:lpstr>Background</vt:lpstr>
      <vt:lpstr>Is basic economic wellbeing diverging?</vt:lpstr>
      <vt:lpstr>Population growth 1990-2017 (%) 1993 USDA and U.S. Census Bureau MSA Definitions</vt:lpstr>
      <vt:lpstr>Population growth 2010-2017 (%) 1993 USDA and U.S. Census Bureau MSA Definitions</vt:lpstr>
      <vt:lpstr>Has Rural and lagging-region policy been a failure?</vt:lpstr>
      <vt:lpstr>PowerPoint Presentation</vt:lpstr>
      <vt:lpstr>Are all rural areas in decline?</vt:lpstr>
      <vt:lpstr>Metro and Nonmetro areas in the US Based on 1990 population and 1993 USDA and U.S. Census Bureau MSA Definitions</vt:lpstr>
      <vt:lpstr>Population growth (%) 1990-2017 by MSA size  (1993 USDA and U.S. Census Bureau MSA Definitions, 1990 population) </vt:lpstr>
      <vt:lpstr>PowerPoint Presentation</vt:lpstr>
      <vt:lpstr>PowerPoint Presentation</vt:lpstr>
      <vt:lpstr>“Rural” is just farming, forestry, and mining</vt:lpstr>
      <vt:lpstr>PowerPoint Presentation</vt:lpstr>
      <vt:lpstr>PowerPoint Presentation</vt:lpstr>
      <vt:lpstr>PowerPoint Presentation</vt:lpstr>
      <vt:lpstr>Same pattern in emerging countries: Chile Share of employment in Agriculture, Mining, and Manufacturing (1990-2018)</vt:lpstr>
      <vt:lpstr>Aside: Commercial Message for Regional Science </vt:lpstr>
      <vt:lpstr>Aside: Stop Regional JUNK SCIENCE</vt:lpstr>
      <vt:lpstr>PowerPoint Presentation</vt:lpstr>
      <vt:lpstr>PowerPoint Presentation</vt:lpstr>
      <vt:lpstr>PowerPoint Presentation</vt:lpstr>
      <vt:lpstr>PowerPoint Presentation</vt:lpstr>
      <vt:lpstr>PowerPoint Presentation</vt:lpstr>
      <vt:lpstr>Regional JUNK SCIENCE</vt:lpstr>
      <vt:lpstr>PowerPoint Presentation</vt:lpstr>
      <vt:lpstr>PowerPoint Presentation</vt:lpstr>
      <vt:lpstr>PowerPoint Presentation</vt:lpstr>
      <vt:lpstr>PowerPoint Presentation</vt:lpstr>
      <vt:lpstr>What can we do? Urban-led growth</vt:lpstr>
      <vt:lpstr>PowerPoint Presentation</vt:lpstr>
      <vt:lpstr>PowerPoint Presentation</vt:lpstr>
      <vt:lpstr>PowerPoint Presentation</vt:lpstr>
      <vt:lpstr>PowerPoint Presentation</vt:lpstr>
      <vt:lpstr>PowerPoint Presentation</vt:lpstr>
      <vt:lpstr>PowerPoint Presentation</vt:lpstr>
      <vt:lpstr>What is good rural or lagging-region policy?</vt:lpstr>
      <vt:lpstr>What is good rural or lagging-region policy?</vt:lpstr>
      <vt:lpstr>Good Strategies—cont.</vt:lpstr>
      <vt:lpstr>Good Strategies--cont</vt:lpstr>
      <vt:lpstr>Conclusions</vt:lpstr>
      <vt:lpstr>PowerPoint Presentation</vt:lpstr>
      <vt:lpstr>PowerPoint Presentation</vt:lpstr>
      <vt:lpstr>Population growth (%) vs Population (logs) in 2010 MSAs, 1993 USDA and U.S. Census Bureau MSA Definitions</vt:lpstr>
      <vt:lpstr>PowerPoint Presentation</vt:lpstr>
      <vt:lpstr>Population growth 1990-2017 (%) Nonmetro, non-adjacent areas, 1993 USDA and U.S. Census Bureau MSA Definitions</vt:lpstr>
      <vt:lpstr>Population growth 1990-2017 (%) Nonmetro, adjacent to small metro areas, 1993 USDA and U.S. Census Bureau MSA Definitions</vt:lpstr>
      <vt:lpstr>Population growth 1990-2017 (%) Nonmetro, adjacent to large metro areas, 1993 USDA and U.S. Census Bureau MSA Definitions</vt:lpstr>
      <vt:lpstr>Population growth 1990-2017 (%) Metro areas, Population 50-100 k, 1993 USDA and U.S. Census Bureau MSA Definitions</vt:lpstr>
      <vt:lpstr>Population growth 1990-2017 (%) Metro areas, Population 100-250 k, 1993 USDA and U.S. Census Bureau MSA Definitions</vt:lpstr>
      <vt:lpstr>Population growth 1990-2017 (%) Metro areas, Population 250-1,000 k, 1993 USDA and U.S. Census Bureau MSA Definitions</vt:lpstr>
      <vt:lpstr>Population growth 1990-2017 (%) Metro areas, Population 1-3,000 k, 1993 USDA and U.S. Census Bureau MSA Definitions</vt:lpstr>
      <vt:lpstr>Population growth 1990-2017 (%) Metro areas, Population 3,000 k +, 1993 USDA and U.S. Census Bureau MSA Definitions</vt:lpstr>
      <vt:lpstr>Population growth 2010-2017 (%) Non-metro, non-adjacent areas, 1993 USDA and U.S. Census Bureau MSA Definitions</vt:lpstr>
      <vt:lpstr>Population growth 2010-2017 (%) Non-metro, adjacent to small metro areas, 1993 USDA and U.S. Census Bureau MSA Definitions</vt:lpstr>
      <vt:lpstr>Population growth 2010-2017 (%) Non-metro, adjacent to large metro areas, 1993 USDA and U.S. Census Bureau MSA Definitions</vt:lpstr>
      <vt:lpstr>Population growth 2010-2017 (%) Metro areas, Population 50-100 k, 1993 USDA and U.S. Census Bureau MSA Definitions</vt:lpstr>
      <vt:lpstr>Population growth 2010-2017 (%) Metro areas, Population 100-250 k, 1993 USDA and U.S. Census Bureau MSA Definitions</vt:lpstr>
      <vt:lpstr>Population growth 2010-2017 (%) Metro areas, Population 250-1,000 k, 1993 USDA and U.S. Census Bureau MSA Definitions</vt:lpstr>
      <vt:lpstr>Population growth 2010-2017 (%) Metro areas, Population 1-3,000 k, 1993 USDA and U.S. Census Bureau MSA Definitions</vt:lpstr>
      <vt:lpstr>Population growth 2010-2017 (%) Metro areas, Population 3,000 k +, 1993 USDA and U.S. Census Bureau MSA Definitions</vt:lpstr>
      <vt:lpstr>PowerPoint Presentation</vt:lpstr>
      <vt:lpstr>Share of 2017 population in each category (1993 USDA and U.S. Census Bureau MSA Definitions using 1990 population)</vt:lpstr>
      <vt:lpstr>Population growth (%) vs Population (logs) in 1990 MSAs, 1993 USDA and U.S. Census Bureau MSA Definitions</vt:lpstr>
      <vt:lpstr>PowerPoint Presentation</vt:lpstr>
      <vt:lpstr>PowerPoint Presentation</vt:lpstr>
    </vt:vector>
  </TitlesOfParts>
  <Company>OSU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Jacquie Aberegg</dc:creator>
  <cp:lastModifiedBy>Reid, Neil</cp:lastModifiedBy>
  <cp:revision>733</cp:revision>
  <cp:lastPrinted>2013-08-13T14:25:08Z</cp:lastPrinted>
  <dcterms:created xsi:type="dcterms:W3CDTF">2013-05-24T18:55:25Z</dcterms:created>
  <dcterms:modified xsi:type="dcterms:W3CDTF">2018-11-26T16:31:20Z</dcterms:modified>
</cp:coreProperties>
</file>